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277" r:id="rId2"/>
    <p:sldId id="270" r:id="rId3"/>
    <p:sldId id="271" r:id="rId4"/>
    <p:sldId id="288" r:id="rId5"/>
    <p:sldId id="289" r:id="rId6"/>
    <p:sldId id="290" r:id="rId7"/>
    <p:sldId id="264" r:id="rId8"/>
    <p:sldId id="257" r:id="rId9"/>
    <p:sldId id="274" r:id="rId10"/>
    <p:sldId id="285" r:id="rId11"/>
    <p:sldId id="286" r:id="rId12"/>
    <p:sldId id="287" r:id="rId13"/>
    <p:sldId id="258" r:id="rId14"/>
    <p:sldId id="275" r:id="rId15"/>
    <p:sldId id="291" r:id="rId16"/>
    <p:sldId id="292" r:id="rId17"/>
    <p:sldId id="295" r:id="rId18"/>
    <p:sldId id="293" r:id="rId19"/>
    <p:sldId id="263" r:id="rId20"/>
    <p:sldId id="299" r:id="rId21"/>
    <p:sldId id="262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17" r:id="rId30"/>
    <p:sldId id="309" r:id="rId31"/>
    <p:sldId id="310" r:id="rId32"/>
    <p:sldId id="311" r:id="rId33"/>
    <p:sldId id="312" r:id="rId34"/>
    <p:sldId id="313" r:id="rId35"/>
    <p:sldId id="314" r:id="rId36"/>
    <p:sldId id="315" r:id="rId37"/>
    <p:sldId id="318" r:id="rId38"/>
    <p:sldId id="319" r:id="rId39"/>
    <p:sldId id="320" r:id="rId40"/>
    <p:sldId id="321" r:id="rId41"/>
    <p:sldId id="322" r:id="rId42"/>
    <p:sldId id="323" r:id="rId43"/>
    <p:sldId id="324" r:id="rId44"/>
    <p:sldId id="349" r:id="rId45"/>
    <p:sldId id="351" r:id="rId46"/>
    <p:sldId id="327" r:id="rId47"/>
    <p:sldId id="328" r:id="rId48"/>
    <p:sldId id="350" r:id="rId49"/>
    <p:sldId id="331" r:id="rId50"/>
    <p:sldId id="332" r:id="rId51"/>
    <p:sldId id="330" r:id="rId52"/>
    <p:sldId id="333" r:id="rId53"/>
    <p:sldId id="334" r:id="rId54"/>
    <p:sldId id="335" r:id="rId55"/>
    <p:sldId id="336" r:id="rId56"/>
    <p:sldId id="337" r:id="rId57"/>
    <p:sldId id="338" r:id="rId58"/>
    <p:sldId id="339" r:id="rId59"/>
    <p:sldId id="340" r:id="rId60"/>
    <p:sldId id="341" r:id="rId61"/>
    <p:sldId id="342" r:id="rId62"/>
    <p:sldId id="343" r:id="rId63"/>
    <p:sldId id="344" r:id="rId64"/>
    <p:sldId id="345" r:id="rId65"/>
    <p:sldId id="346" r:id="rId66"/>
    <p:sldId id="348" r:id="rId67"/>
    <p:sldId id="294" r:id="rId68"/>
    <p:sldId id="276" r:id="rId69"/>
    <p:sldId id="297" r:id="rId70"/>
    <p:sldId id="298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lkanthi P.L. it19115108" initials="MPi" lastIdx="1" clrIdx="0">
    <p:extLst>
      <p:ext uri="{19B8F6BF-5375-455C-9EA6-DF929625EA0E}">
        <p15:presenceInfo xmlns:p15="http://schemas.microsoft.com/office/powerpoint/2012/main" userId="S::it19115108@my.sliit.lk::90424ed8-7370-44cc-9044-5086394e38a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>
      <p:cViewPr varScale="1">
        <p:scale>
          <a:sx n="75" d="100"/>
          <a:sy n="75" d="100"/>
        </p:scale>
        <p:origin x="62" y="29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9" d="100"/>
          <a:sy n="69" d="100"/>
        </p:scale>
        <p:origin x="2568" y="3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commentAuthors" Target="commentAuthors.xml"/><Relationship Id="rId79" Type="http://schemas.openxmlformats.org/officeDocument/2006/relationships/customXml" Target="../customXml/item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customXml" Target="../customXml/item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openxmlformats.org/officeDocument/2006/relationships/tableStyles" Target="tableStyles.xml"/><Relationship Id="rId81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212626-92A5-44DD-A296-336401EF7729}" type="datetime1">
              <a:rPr lang="en-US" smtClean="0"/>
              <a:t>2/2/2022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tttttt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15613-D24F-46B4-9010-BD7B318E3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5032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110639-8C9B-4007-ADCF-32BCA4EE023C}" type="datetime1">
              <a:rPr lang="en-US" smtClean="0"/>
              <a:t>2/2/2022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tttttt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B8AC8-E212-48B2-9917-7448FC83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9081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30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3DE4D69-6F7C-4A40-BA0B-1151A17855E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60FA596-41A4-4557-867F-DB11FDE35F5F}" type="datetime1">
              <a:rPr lang="en-US" smtClean="0"/>
              <a:t>2/2/2022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99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oject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762000"/>
            <a:ext cx="103632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the Project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25146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Project ID</a:t>
            </a:r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49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 dirty="0"/>
          </a:p>
        </p:txBody>
      </p:sp>
      <p:sp>
        <p:nvSpPr>
          <p:cNvPr id="11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75490AD-C6C9-4021-8C34-1F6444AB48BF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95AFC4-FEBC-4486-9080-805BFBB56CD8}"/>
              </a:ext>
            </a:extLst>
          </p:cNvPr>
          <p:cNvSpPr/>
          <p:nvPr userDrawn="1"/>
        </p:nvSpPr>
        <p:spPr>
          <a:xfrm>
            <a:off x="2687817" y="648131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tx1"/>
                </a:solidFill>
              </a:rPr>
              <a:t>IT18216974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sz="1800" dirty="0" err="1">
                <a:solidFill>
                  <a:schemeClr val="tx1"/>
                </a:solidFill>
              </a:rPr>
              <a:t>Jayawardana</a:t>
            </a:r>
            <a:r>
              <a:rPr lang="en-US" sz="1800" dirty="0">
                <a:solidFill>
                  <a:schemeClr val="tx1"/>
                </a:solidFill>
              </a:rPr>
              <a:t> J.T.H</a:t>
            </a:r>
            <a:r>
              <a:rPr lang="en-US" sz="1800" b="1" dirty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>
                <a:solidFill>
                  <a:schemeClr val="tx1"/>
                </a:solidFill>
              </a:rPr>
              <a:t>21_22- J 34</a:t>
            </a:r>
          </a:p>
          <a:p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22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二等辺三角形 11"/>
          <p:cNvSpPr/>
          <p:nvPr userDrawn="1"/>
        </p:nvSpPr>
        <p:spPr>
          <a:xfrm>
            <a:off x="0" y="6406010"/>
            <a:ext cx="12192000" cy="452885"/>
          </a:xfrm>
          <a:prstGeom prst="triangle">
            <a:avLst>
              <a:gd name="adj" fmla="val 85448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4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964ECD-AF15-46E0-ABBC-A3B75EC2C54C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ITXXXXXXXX</a:t>
            </a:r>
            <a:r>
              <a:rPr lang="en-US" sz="1800" dirty="0">
                <a:solidFill>
                  <a:schemeClr val="tx1"/>
                </a:solidFill>
              </a:rPr>
              <a:t>   |   &lt;</a:t>
            </a:r>
            <a:r>
              <a:rPr lang="en-US" sz="1800" b="1" dirty="0">
                <a:solidFill>
                  <a:schemeClr val="tx1"/>
                </a:solidFill>
              </a:rPr>
              <a:t>&lt;Student Name&gt;&gt;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557430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2CF3CE-5C9E-4EC8-AF0D-F844FF5991F9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ITXXXXXXXX</a:t>
            </a:r>
            <a:r>
              <a:rPr lang="en-US" sz="1800" dirty="0">
                <a:solidFill>
                  <a:schemeClr val="tx1"/>
                </a:solidFill>
              </a:rPr>
              <a:t>   |   &lt;</a:t>
            </a:r>
            <a:r>
              <a:rPr lang="en-US" sz="1800" b="1" dirty="0">
                <a:solidFill>
                  <a:schemeClr val="tx1"/>
                </a:solidFill>
              </a:rPr>
              <a:t>&lt;Student Name&gt;&gt;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752404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55889D-3F48-4D97-AA1C-C9DFDEB5BFB5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IT18216974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sz="1800" dirty="0" err="1">
                <a:solidFill>
                  <a:schemeClr val="tx1"/>
                </a:solidFill>
              </a:rPr>
              <a:t>Jayawardana</a:t>
            </a:r>
            <a:r>
              <a:rPr lang="en-US" sz="1800" dirty="0">
                <a:solidFill>
                  <a:schemeClr val="tx1"/>
                </a:solidFill>
              </a:rPr>
              <a:t> J.T.H</a:t>
            </a:r>
            <a:r>
              <a:rPr lang="en-US" sz="1800" b="1" dirty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>
                <a:solidFill>
                  <a:schemeClr val="tx1"/>
                </a:solidFill>
              </a:rPr>
              <a:t>21_22- J 34</a:t>
            </a:r>
          </a:p>
        </p:txBody>
      </p:sp>
    </p:spTree>
    <p:extLst>
      <p:ext uri="{BB962C8B-B14F-4D97-AF65-F5344CB8AC3E}">
        <p14:creationId xmlns:p14="http://schemas.microsoft.com/office/powerpoint/2010/main" val="36120786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1C46A4-93B4-4071-8810-BCD5CBE8C1D1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ITXXXXXXXX</a:t>
            </a:r>
            <a:r>
              <a:rPr lang="en-US" sz="1800" dirty="0">
                <a:solidFill>
                  <a:schemeClr val="tx1"/>
                </a:solidFill>
              </a:rPr>
              <a:t>   |   &lt;</a:t>
            </a:r>
            <a:r>
              <a:rPr lang="en-US" sz="1800" b="1" dirty="0">
                <a:solidFill>
                  <a:schemeClr val="tx1"/>
                </a:solidFill>
              </a:rPr>
              <a:t>&lt;Student Name&gt;&gt;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3310850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88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dividu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 dirty="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A5842E-9B71-43B8-82A7-93428935B393}"/>
              </a:ext>
            </a:extLst>
          </p:cNvPr>
          <p:cNvSpPr/>
          <p:nvPr userDrawn="1"/>
        </p:nvSpPr>
        <p:spPr>
          <a:xfrm>
            <a:off x="2632435" y="6492874"/>
            <a:ext cx="8682597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IT18216974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sz="1800" dirty="0" err="1">
                <a:solidFill>
                  <a:schemeClr val="tx1"/>
                </a:solidFill>
              </a:rPr>
              <a:t>Jayawardana</a:t>
            </a:r>
            <a:r>
              <a:rPr lang="en-US" sz="1800" dirty="0">
                <a:solidFill>
                  <a:schemeClr val="tx1"/>
                </a:solidFill>
              </a:rPr>
              <a:t> J.T.H</a:t>
            </a:r>
            <a:r>
              <a:rPr lang="en-US" sz="1800" b="1" dirty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>
                <a:solidFill>
                  <a:schemeClr val="tx1"/>
                </a:solidFill>
              </a:rPr>
              <a:t>21_22- J 34</a:t>
            </a:r>
          </a:p>
        </p:txBody>
      </p:sp>
    </p:spTree>
    <p:extLst>
      <p:ext uri="{BB962C8B-B14F-4D97-AF65-F5344CB8AC3E}">
        <p14:creationId xmlns:p14="http://schemas.microsoft.com/office/powerpoint/2010/main" val="1188891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al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0C8F04-BD25-4C74-811A-5EEEBB569ADA}"/>
              </a:ext>
            </a:extLst>
          </p:cNvPr>
          <p:cNvSpPr/>
          <p:nvPr userDrawn="1"/>
        </p:nvSpPr>
        <p:spPr>
          <a:xfrm>
            <a:off x="2632435" y="6492874"/>
            <a:ext cx="8682597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238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Sub-Titles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IT18216974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sz="1800" dirty="0" err="1">
                <a:solidFill>
                  <a:schemeClr val="tx1"/>
                </a:solidFill>
              </a:rPr>
              <a:t>Jayawardana</a:t>
            </a:r>
            <a:r>
              <a:rPr lang="en-US" sz="1800" dirty="0">
                <a:solidFill>
                  <a:schemeClr val="tx1"/>
                </a:solidFill>
              </a:rPr>
              <a:t> J.T.H</a:t>
            </a:r>
            <a:r>
              <a:rPr lang="en-US" sz="1800" b="1" dirty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>
                <a:solidFill>
                  <a:schemeClr val="tx1"/>
                </a:solidFill>
              </a:rPr>
              <a:t>21_22- J 34</a:t>
            </a:r>
          </a:p>
        </p:txBody>
      </p:sp>
    </p:spTree>
    <p:extLst>
      <p:ext uri="{BB962C8B-B14F-4D97-AF65-F5344CB8AC3E}">
        <p14:creationId xmlns:p14="http://schemas.microsoft.com/office/powerpoint/2010/main" val="3293331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tudent Information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Student IT Number | Student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Student’s Specialization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8789F7-2DE1-4BD0-98A0-4D627E8C7924}"/>
              </a:ext>
            </a:extLst>
          </p:cNvPr>
          <p:cNvSpPr/>
          <p:nvPr userDrawn="1"/>
        </p:nvSpPr>
        <p:spPr>
          <a:xfrm>
            <a:off x="10134600" y="152400"/>
            <a:ext cx="1981200" cy="228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 Must add a professional photo to this cage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3085FE-2A9E-4348-AD72-C4CEBAEF2C42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IT18216974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sz="1800" dirty="0" err="1">
                <a:solidFill>
                  <a:schemeClr val="tx1"/>
                </a:solidFill>
              </a:rPr>
              <a:t>Jayawardana</a:t>
            </a:r>
            <a:r>
              <a:rPr lang="en-US" sz="1800" dirty="0">
                <a:solidFill>
                  <a:schemeClr val="tx1"/>
                </a:solidFill>
              </a:rPr>
              <a:t> J.T.H</a:t>
            </a:r>
            <a:r>
              <a:rPr lang="en-US" sz="1800" b="1" dirty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>
                <a:solidFill>
                  <a:schemeClr val="tx1"/>
                </a:solidFill>
              </a:rPr>
              <a:t>21_22- J 34</a:t>
            </a:r>
          </a:p>
        </p:txBody>
      </p:sp>
    </p:spTree>
    <p:extLst>
      <p:ext uri="{BB962C8B-B14F-4D97-AF65-F5344CB8AC3E}">
        <p14:creationId xmlns:p14="http://schemas.microsoft.com/office/powerpoint/2010/main" val="200859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8E6E3B-CC5F-468F-9781-1888D5FBC723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ITXXXXXXXX</a:t>
            </a:r>
            <a:r>
              <a:rPr lang="en-US" sz="1800" dirty="0">
                <a:solidFill>
                  <a:schemeClr val="tx1"/>
                </a:solidFill>
              </a:rPr>
              <a:t>   |   &lt;</a:t>
            </a:r>
            <a:r>
              <a:rPr lang="en-US" sz="1800" b="1" dirty="0">
                <a:solidFill>
                  <a:schemeClr val="tx1"/>
                </a:solidFill>
              </a:rPr>
              <a:t>&lt;Student Name&gt;&gt;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1830358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B99494-E65C-486D-81A1-A756064A0602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ITXXXXXXXX</a:t>
            </a:r>
            <a:r>
              <a:rPr lang="en-US" sz="1800" dirty="0">
                <a:solidFill>
                  <a:schemeClr val="tx1"/>
                </a:solidFill>
              </a:rPr>
              <a:t>   |   &lt;</a:t>
            </a:r>
            <a:r>
              <a:rPr lang="en-US" sz="1800" b="1" dirty="0">
                <a:solidFill>
                  <a:schemeClr val="tx1"/>
                </a:solidFill>
              </a:rPr>
              <a:t>&lt;Student Name&gt;&gt;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3257086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748527-CF5B-4547-A3EB-0CA41CC2CB1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IT18216974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sz="1800" dirty="0" err="1">
                <a:solidFill>
                  <a:schemeClr val="tx1"/>
                </a:solidFill>
              </a:rPr>
              <a:t>Jayawaradana</a:t>
            </a:r>
            <a:r>
              <a:rPr lang="en-US" sz="1800" dirty="0">
                <a:solidFill>
                  <a:schemeClr val="tx1"/>
                </a:solidFill>
              </a:rPr>
              <a:t> J.T.H</a:t>
            </a:r>
            <a:r>
              <a:rPr lang="en-US" sz="1800" b="1" dirty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>
                <a:solidFill>
                  <a:schemeClr val="tx1"/>
                </a:solidFill>
              </a:rPr>
              <a:t>21_22- J 34</a:t>
            </a:r>
          </a:p>
        </p:txBody>
      </p:sp>
    </p:spTree>
    <p:extLst>
      <p:ext uri="{BB962C8B-B14F-4D97-AF65-F5344CB8AC3E}">
        <p14:creationId xmlns:p14="http://schemas.microsoft.com/office/powerpoint/2010/main" val="226508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143000"/>
            <a:ext cx="116840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0503738D-67F6-4FC8-88E8-C0D768AD33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6EC11E-4ADA-413C-92B1-C0871F068AF1}"/>
              </a:ext>
            </a:extLst>
          </p:cNvPr>
          <p:cNvSpPr txBox="1"/>
          <p:nvPr userDrawn="1"/>
        </p:nvSpPr>
        <p:spPr>
          <a:xfrm>
            <a:off x="10439400" y="6536937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8C4007C-554A-4B16-A31C-089CB53EF86F}" type="datetime1">
              <a:rPr lang="en-US" sz="1200" b="1" smtClean="0"/>
              <a:t>2/2/2022</a:t>
            </a:fld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13745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50" r:id="rId3"/>
    <p:sldLayoutId id="2147483662" r:id="rId4"/>
    <p:sldLayoutId id="2147483651" r:id="rId5"/>
    <p:sldLayoutId id="2147483660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dobe Devanagari" pitchFamily="18" charset="0"/>
          <a:ea typeface="+mj-ea"/>
          <a:cs typeface="Adobe Devanagari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75E098-F3D0-453C-BBF5-A7C840F21F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Arial Rounded MT Bold" panose="020F0704030504030204" pitchFamily="34" charset="0"/>
              </a:rPr>
              <a:t>Donar</a:t>
            </a:r>
            <a:r>
              <a:rPr lang="en-US" dirty="0">
                <a:latin typeface="Arial Rounded MT Bold" panose="020F0704030504030204" pitchFamily="34" charset="0"/>
              </a:rPr>
              <a:t> Me: An application for Managing Blood and Organ Donation in Sri Lanka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88F3F03-40A0-499D-BDCC-A8E886D9D7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2362200"/>
            <a:ext cx="8534400" cy="1752600"/>
          </a:xfrm>
        </p:spPr>
        <p:txBody>
          <a:bodyPr/>
          <a:lstStyle/>
          <a:p>
            <a:r>
              <a:rPr lang="en-US" dirty="0"/>
              <a:t>2022_311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8597A4-F4C6-49D8-8917-665A716B7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971800"/>
            <a:ext cx="5486400" cy="32826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13887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81D06-128D-1D46-AD91-1222CEEB3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Research Gap</a:t>
            </a:r>
            <a:endParaRPr lang="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367C4-2AD7-D44D-AB97-66DC8B14D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endParaRPr lang="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81C36A-860B-49F5-9CB1-F40373A3248F}"/>
              </a:ext>
            </a:extLst>
          </p:cNvPr>
          <p:cNvSpPr/>
          <p:nvPr/>
        </p:nvSpPr>
        <p:spPr>
          <a:xfrm>
            <a:off x="2667000" y="650706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IT19121734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b="1" dirty="0" err="1">
                <a:solidFill>
                  <a:schemeClr val="tx1"/>
                </a:solidFill>
                <a:latin typeface="+mj-lt"/>
              </a:rPr>
              <a:t>R.M.S.Dananjani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856376-F7F3-47D4-871E-18C89274CBF4}"/>
              </a:ext>
            </a:extLst>
          </p:cNvPr>
          <p:cNvSpPr/>
          <p:nvPr/>
        </p:nvSpPr>
        <p:spPr>
          <a:xfrm>
            <a:off x="5867400" y="6462314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2022_311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642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0052E-B717-DE40-A6AA-C33A9AB55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  <a:endParaRPr lang="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F4652-0AD6-4648-8C11-42B93A24F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2"/>
            <a:endParaRPr lang="en-US" sz="2800" dirty="0">
              <a:latin typeface="Calibri" panose="020F0502020204030204" pitchFamily="34" charset="0"/>
              <a:ea typeface="MS Mincho" panose="02020609040205080304" pitchFamily="49" charset="-128"/>
              <a:cs typeface="Latha" panose="020B0604020202020204" pitchFamily="34" charset="0"/>
            </a:endParaRPr>
          </a:p>
          <a:p>
            <a:pPr lvl="2"/>
            <a:r>
              <a:rPr lang="en-US" sz="2800" dirty="0">
                <a:latin typeface="Calibri" panose="020F0502020204030204" pitchFamily="34" charset="0"/>
                <a:ea typeface="MS Mincho" panose="02020609040205080304" pitchFamily="49" charset="-128"/>
                <a:cs typeface="Latha" panose="020B0604020202020204" pitchFamily="34" charset="0"/>
              </a:rPr>
              <a:t>D</a:t>
            </a:r>
            <a:r>
              <a:rPr lang="en-US" sz="28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Latha" panose="020B0604020202020204" pitchFamily="34" charset="0"/>
              </a:rPr>
              <a:t>eficiency of future accessibility of blood and lack of prediction?</a:t>
            </a:r>
            <a:endParaRPr lang="en-US" sz="2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Iskoola Pota" panose="020B0502040204020203" pitchFamily="34" charset="0"/>
            </a:endParaRPr>
          </a:p>
          <a:p>
            <a:pPr lvl="2"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9BA601-554C-4DA0-A74E-AA22D5AB54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743200"/>
            <a:ext cx="6172200" cy="29718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07ED8D-53E1-4C8E-AED9-BE193A3238F2}"/>
              </a:ext>
            </a:extLst>
          </p:cNvPr>
          <p:cNvSpPr/>
          <p:nvPr/>
        </p:nvSpPr>
        <p:spPr>
          <a:xfrm>
            <a:off x="2667000" y="650706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IT19121734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b="1" dirty="0" err="1">
                <a:solidFill>
                  <a:schemeClr val="tx1"/>
                </a:solidFill>
                <a:latin typeface="+mj-lt"/>
              </a:rPr>
              <a:t>R.M.S.Dananjani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A3E65B-9F9A-47C6-9281-C2AA266D2B6D}"/>
              </a:ext>
            </a:extLst>
          </p:cNvPr>
          <p:cNvSpPr/>
          <p:nvPr/>
        </p:nvSpPr>
        <p:spPr>
          <a:xfrm>
            <a:off x="5867400" y="6462314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2022_311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901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E04F9-706E-0F42-A73F-E24C778E7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and Sub Objectives</a:t>
            </a:r>
            <a:endParaRPr lang="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605C6-AE8C-934D-A10E-BC1E4622E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+mj-lt"/>
                <a:cs typeface="Arial" panose="020B0604020202020204" pitchFamily="34" charset="0"/>
              </a:rPr>
              <a:t>Specific Objectives</a:t>
            </a:r>
          </a:p>
          <a:p>
            <a:pPr lvl="1" algn="just"/>
            <a:r>
              <a:rPr lang="en-US" dirty="0">
                <a:latin typeface="+mj-lt"/>
                <a:cs typeface="Arial" panose="020B0604020202020204" pitchFamily="34" charset="0"/>
              </a:rPr>
              <a:t> The Prediction of blood for the future use.</a:t>
            </a:r>
          </a:p>
          <a:p>
            <a:pPr lvl="1" algn="just"/>
            <a:endParaRPr lang="en-US" dirty="0">
              <a:latin typeface="+mj-lt"/>
              <a:cs typeface="Arial" panose="020B0604020202020204" pitchFamily="34" charset="0"/>
            </a:endParaRPr>
          </a:p>
          <a:p>
            <a:pPr algn="just"/>
            <a:r>
              <a:rPr lang="en-US" dirty="0">
                <a:latin typeface="+mj-lt"/>
                <a:cs typeface="Arial" panose="020B0604020202020204" pitchFamily="34" charset="0"/>
              </a:rPr>
              <a:t>Sub Objectives</a:t>
            </a:r>
          </a:p>
          <a:p>
            <a:pPr lvl="1" algn="just"/>
            <a:r>
              <a:rPr lang="en-US" sz="2400" dirty="0">
                <a:latin typeface="Calibri" panose="020F0502020204030204" pitchFamily="34" charset="0"/>
                <a:ea typeface="MS Mincho" panose="02020609040205080304" pitchFamily="49" charset="-128"/>
                <a:cs typeface="Latha" panose="020B060402020202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MS Mincho" panose="02020609040205080304" pitchFamily="49" charset="-128"/>
                <a:cs typeface="Latha" panose="020B0604020202020204" pitchFamily="34" charset="0"/>
              </a:rPr>
              <a:t>S</a:t>
            </a:r>
            <a:r>
              <a:rPr lang="en-US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Latha" panose="020B0604020202020204" pitchFamily="34" charset="0"/>
              </a:rPr>
              <a:t>end auto-generated message</a:t>
            </a:r>
          </a:p>
          <a:p>
            <a:pPr lvl="1"/>
            <a:r>
              <a:rPr lang="en-US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+mj-lt"/>
                <a:ea typeface="MS Mincho" panose="02020609040205080304" pitchFamily="49" charset="-128"/>
                <a:cs typeface="Latha" panose="020B0604020202020204" pitchFamily="34" charset="0"/>
              </a:rPr>
              <a:t>Locate the nearest blood donation camp</a:t>
            </a:r>
          </a:p>
          <a:p>
            <a:pPr lvl="1"/>
            <a:r>
              <a:rPr lang="en-US" dirty="0">
                <a:latin typeface="+mj-lt"/>
                <a:ea typeface="MS Mincho" panose="02020609040205080304" pitchFamily="49" charset="-128"/>
                <a:cs typeface="Latha" panose="020B060402020202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MS Mincho" panose="02020609040205080304" pitchFamily="49" charset="-128"/>
                <a:cs typeface="Latha" panose="020B0604020202020204" pitchFamily="34" charset="0"/>
              </a:rPr>
              <a:t>S</a:t>
            </a:r>
            <a:r>
              <a:rPr lang="en-US" sz="2800" dirty="0">
                <a:latin typeface="Calibri" panose="020F0502020204030204" pitchFamily="34" charset="0"/>
                <a:ea typeface="MS Mincho" panose="02020609040205080304" pitchFamily="49" charset="-128"/>
                <a:cs typeface="Latha" panose="020B0604020202020204" pitchFamily="34" charset="0"/>
              </a:rPr>
              <a:t>how the map to the user</a:t>
            </a:r>
            <a:endParaRPr lang="en-US" dirty="0">
              <a:latin typeface="+mj-lt"/>
              <a:cs typeface="Arial" panose="020B0604020202020204" pitchFamily="34" charset="0"/>
            </a:endParaRPr>
          </a:p>
          <a:p>
            <a:pPr lvl="1"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9BF292-7A09-4817-84FB-075A376EBC70}"/>
              </a:ext>
            </a:extLst>
          </p:cNvPr>
          <p:cNvSpPr/>
          <p:nvPr/>
        </p:nvSpPr>
        <p:spPr>
          <a:xfrm>
            <a:off x="2667000" y="650706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IT19121734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b="1" dirty="0" err="1">
                <a:solidFill>
                  <a:schemeClr val="tx1"/>
                </a:solidFill>
                <a:latin typeface="+mj-lt"/>
              </a:rPr>
              <a:t>R.M.S.Dananjani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7233C7-6DE1-4D16-A088-A3BE12CA7F36}"/>
              </a:ext>
            </a:extLst>
          </p:cNvPr>
          <p:cNvSpPr/>
          <p:nvPr/>
        </p:nvSpPr>
        <p:spPr>
          <a:xfrm>
            <a:off x="5867400" y="6462314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2022_311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042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54792-7952-46F5-A524-88D177036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Methodology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D3FE52-2CD2-1143-94BE-1C51FDEC2D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81604E-B269-465B-8956-7F9CDCC9E52D}"/>
              </a:ext>
            </a:extLst>
          </p:cNvPr>
          <p:cNvSpPr/>
          <p:nvPr/>
        </p:nvSpPr>
        <p:spPr>
          <a:xfrm>
            <a:off x="2667000" y="650706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IT19121734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b="1" dirty="0" err="1">
                <a:solidFill>
                  <a:schemeClr val="tx1"/>
                </a:solidFill>
                <a:latin typeface="+mj-lt"/>
              </a:rPr>
              <a:t>R.M.S.Dananjani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7282C6-59CE-4B6A-A2A9-73B44A4B294C}"/>
              </a:ext>
            </a:extLst>
          </p:cNvPr>
          <p:cNvSpPr/>
          <p:nvPr/>
        </p:nvSpPr>
        <p:spPr>
          <a:xfrm>
            <a:off x="5867400" y="6462314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2022_311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958CFC-9F17-46FE-A2DB-400F468F72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4" b="8888"/>
          <a:stretch/>
        </p:blipFill>
        <p:spPr>
          <a:xfrm>
            <a:off x="6629400" y="1676400"/>
            <a:ext cx="4939754" cy="30719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7796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Diagram </a:t>
            </a:r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65955DFD-FA95-4630-ADA9-62BC1168C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143000"/>
            <a:ext cx="5562600" cy="51054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633ACE-45CB-4CA5-8842-E827CB736E0F}"/>
              </a:ext>
            </a:extLst>
          </p:cNvPr>
          <p:cNvSpPr/>
          <p:nvPr/>
        </p:nvSpPr>
        <p:spPr>
          <a:xfrm>
            <a:off x="2667000" y="650706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IT19121734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b="1" dirty="0" err="1">
                <a:solidFill>
                  <a:schemeClr val="tx1"/>
                </a:solidFill>
                <a:latin typeface="+mj-lt"/>
              </a:rPr>
              <a:t>R.M.S.Dananjani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F04640-050C-4B6D-9490-D6D204D86057}"/>
              </a:ext>
            </a:extLst>
          </p:cNvPr>
          <p:cNvSpPr/>
          <p:nvPr/>
        </p:nvSpPr>
        <p:spPr>
          <a:xfrm>
            <a:off x="5867400" y="6462314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2022_311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819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E4F3C-A06E-844E-8FF9-555BEB13B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Technologies</a:t>
            </a:r>
            <a:endParaRPr lang="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7B1E4-A188-B944-A6AC-500CB605A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703220"/>
            <a:ext cx="11684000" cy="3402180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Programming Language</a:t>
            </a:r>
          </a:p>
          <a:p>
            <a:pPr lvl="1"/>
            <a:r>
              <a:rPr lang="en-US" dirty="0">
                <a:latin typeface="+mj-lt"/>
              </a:rPr>
              <a:t>Python, JavaScript</a:t>
            </a:r>
          </a:p>
          <a:p>
            <a:pPr lvl="2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Libraries</a:t>
            </a:r>
          </a:p>
          <a:p>
            <a:pPr lvl="1"/>
            <a:r>
              <a:rPr lang="en-US" dirty="0">
                <a:latin typeface="+mj-lt"/>
              </a:rPr>
              <a:t>Firebase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286750-E00A-4D59-B725-553BF21D52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447800"/>
            <a:ext cx="5638800" cy="304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1A792F-2DBD-4CBD-AFDE-3CF42C9B5E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4343400"/>
            <a:ext cx="3251200" cy="1828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8B1565-3505-41E6-9D8D-B714EEAC3B0D}"/>
              </a:ext>
            </a:extLst>
          </p:cNvPr>
          <p:cNvSpPr/>
          <p:nvPr/>
        </p:nvSpPr>
        <p:spPr>
          <a:xfrm>
            <a:off x="2667000" y="650706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IT19121734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b="1" dirty="0" err="1">
                <a:solidFill>
                  <a:schemeClr val="tx1"/>
                </a:solidFill>
                <a:latin typeface="+mj-lt"/>
              </a:rPr>
              <a:t>R.M.S.Dananjani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EC8A0C-4587-4492-A308-F3EE28091F58}"/>
              </a:ext>
            </a:extLst>
          </p:cNvPr>
          <p:cNvSpPr/>
          <p:nvPr/>
        </p:nvSpPr>
        <p:spPr>
          <a:xfrm>
            <a:off x="5867400" y="6462314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2022_311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277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38EC5-0173-AF49-B108-B88EE64C6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  <a:endParaRPr lang="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377EC-3936-9C40-B4C0-CEF56156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User Requirements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System requirements (For implementation) </a:t>
            </a:r>
          </a:p>
          <a:p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3EEED6-A062-48C9-97CB-AEFC48CF5B43}"/>
              </a:ext>
            </a:extLst>
          </p:cNvPr>
          <p:cNvSpPr/>
          <p:nvPr/>
        </p:nvSpPr>
        <p:spPr>
          <a:xfrm>
            <a:off x="2667000" y="650706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IT19121734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b="1" dirty="0" err="1">
                <a:solidFill>
                  <a:schemeClr val="tx1"/>
                </a:solidFill>
                <a:latin typeface="+mj-lt"/>
              </a:rPr>
              <a:t>R.M.S.Dananjani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9D0566-95C7-4B06-8507-CEBDCCC6A654}"/>
              </a:ext>
            </a:extLst>
          </p:cNvPr>
          <p:cNvSpPr/>
          <p:nvPr/>
        </p:nvSpPr>
        <p:spPr>
          <a:xfrm>
            <a:off x="5867400" y="6462314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2022_311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408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90185-EBD3-4247-B34F-AA09CF2DE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contd.. </a:t>
            </a:r>
            <a:endParaRPr lang="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EF444-6CE0-4C45-93B6-A853C2EAC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Software Specific Requirements</a:t>
            </a:r>
          </a:p>
          <a:p>
            <a:pPr lvl="2"/>
            <a:r>
              <a:rPr lang="en-US" dirty="0">
                <a:latin typeface="+mj-lt"/>
              </a:rPr>
              <a:t>Functional</a:t>
            </a:r>
          </a:p>
          <a:p>
            <a:pPr lvl="2"/>
            <a:endParaRPr lang="en-US" dirty="0"/>
          </a:p>
          <a:p>
            <a:pPr lvl="2"/>
            <a:endParaRPr lang="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E4F07E-61B2-4640-9185-6A240986339C}"/>
              </a:ext>
            </a:extLst>
          </p:cNvPr>
          <p:cNvSpPr txBox="1"/>
          <p:nvPr/>
        </p:nvSpPr>
        <p:spPr>
          <a:xfrm>
            <a:off x="292223" y="3272135"/>
            <a:ext cx="424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Non functional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D1E828-5531-439E-B794-50F16E52F49B}"/>
              </a:ext>
            </a:extLst>
          </p:cNvPr>
          <p:cNvSpPr/>
          <p:nvPr/>
        </p:nvSpPr>
        <p:spPr>
          <a:xfrm>
            <a:off x="2667000" y="650706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IT19121734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b="1" dirty="0" err="1">
                <a:solidFill>
                  <a:schemeClr val="tx1"/>
                </a:solidFill>
                <a:latin typeface="+mj-lt"/>
              </a:rPr>
              <a:t>R.M.S.Dananjani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A0664B-C3F7-4AFD-AB03-846577F33D6A}"/>
              </a:ext>
            </a:extLst>
          </p:cNvPr>
          <p:cNvSpPr/>
          <p:nvPr/>
        </p:nvSpPr>
        <p:spPr>
          <a:xfrm>
            <a:off x="5867400" y="6462314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2022_311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510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1F3BC-07A9-ED42-8E32-51A56E08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DAC03-259F-452B-BC37-D31E5437B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B0B775-FDAD-44DC-AA35-890306E3F114}"/>
              </a:ext>
            </a:extLst>
          </p:cNvPr>
          <p:cNvSpPr/>
          <p:nvPr/>
        </p:nvSpPr>
        <p:spPr>
          <a:xfrm>
            <a:off x="2667000" y="650706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IT19121734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b="1" dirty="0" err="1">
                <a:solidFill>
                  <a:schemeClr val="tx1"/>
                </a:solidFill>
                <a:latin typeface="+mj-lt"/>
              </a:rPr>
              <a:t>R.M.S.Dananjani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DF28EE-EC43-4A32-BDF7-75DE89962F3D}"/>
              </a:ext>
            </a:extLst>
          </p:cNvPr>
          <p:cNvSpPr/>
          <p:nvPr/>
        </p:nvSpPr>
        <p:spPr>
          <a:xfrm>
            <a:off x="5867400" y="6462314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2022_311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675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5C33F-A574-44D8-9FA5-6DE67E801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Supportive information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CE7827-D024-4959-9524-FC7485E38B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21AE5D-8845-481B-AABC-B35DB4F4CD9E}"/>
              </a:ext>
            </a:extLst>
          </p:cNvPr>
          <p:cNvSpPr/>
          <p:nvPr/>
        </p:nvSpPr>
        <p:spPr>
          <a:xfrm>
            <a:off x="2667000" y="650706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IT19121734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b="1" dirty="0" err="1">
                <a:solidFill>
                  <a:schemeClr val="tx1"/>
                </a:solidFill>
                <a:latin typeface="+mj-lt"/>
              </a:rPr>
              <a:t>R.M.S.Dananjani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071588-3726-4DD3-990C-33E07C3F62E0}"/>
              </a:ext>
            </a:extLst>
          </p:cNvPr>
          <p:cNvSpPr/>
          <p:nvPr/>
        </p:nvSpPr>
        <p:spPr>
          <a:xfrm>
            <a:off x="5867400" y="6462314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2022_311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092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Overall Project Description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9AD34F7-EE03-9A4E-9286-D44DCB87B6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" dirty="0"/>
          </a:p>
        </p:txBody>
      </p:sp>
    </p:spTree>
    <p:extLst>
      <p:ext uri="{BB962C8B-B14F-4D97-AF65-F5344CB8AC3E}">
        <p14:creationId xmlns:p14="http://schemas.microsoft.com/office/powerpoint/2010/main" val="4150955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E7931-62CE-B44B-80B3-BFF2089D6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Commercialization</a:t>
            </a:r>
            <a:endParaRPr lang="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DD045-5F5B-7A49-AB30-F5C981398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+mj-lt"/>
                <a:cs typeface="Arial" panose="020B0604020202020204" pitchFamily="34" charset="0"/>
              </a:rPr>
              <a:t>User benefits</a:t>
            </a:r>
          </a:p>
          <a:p>
            <a:pPr lvl="1" algn="just"/>
            <a:r>
              <a:rPr lang="en-US" sz="2800" dirty="0">
                <a:effectLst/>
                <a:latin typeface="Calibri" panose="020F0502020204030204" pitchFamily="34" charset="0"/>
                <a:ea typeface="MS Mincho" panose="02020609040205080304" pitchFamily="49" charset="-128"/>
              </a:rPr>
              <a:t> Minimize the wastage of blood </a:t>
            </a:r>
          </a:p>
          <a:p>
            <a:pPr lvl="1" algn="just"/>
            <a:r>
              <a:rPr lang="en-US" sz="2800" dirty="0">
                <a:effectLst/>
                <a:latin typeface="Calibri" panose="020F0502020204030204" pitchFamily="34" charset="0"/>
                <a:ea typeface="MS Mincho" panose="02020609040205080304" pitchFamily="49" charset="-128"/>
              </a:rPr>
              <a:t> Be prepared for the respective time periods</a:t>
            </a:r>
            <a:r>
              <a:rPr lang="en-US" sz="2800" dirty="0"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(Both Hospital and Blood Bank)</a:t>
            </a:r>
            <a:endParaRPr lang="en-US" sz="2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914400" lvl="2" indent="0" algn="just">
              <a:buNone/>
            </a:pPr>
            <a:endParaRPr lang="en-US" dirty="0">
              <a:latin typeface="+mj-lt"/>
              <a:cs typeface="Arial" panose="020B0604020202020204" pitchFamily="34" charset="0"/>
            </a:endParaRPr>
          </a:p>
          <a:p>
            <a:pPr algn="just"/>
            <a:r>
              <a:rPr lang="en-US" dirty="0">
                <a:latin typeface="+mj-lt"/>
                <a:cs typeface="Arial" panose="020B0604020202020204" pitchFamily="34" charset="0"/>
              </a:rPr>
              <a:t>Suggesting industries</a:t>
            </a:r>
          </a:p>
          <a:p>
            <a:pPr lvl="1" algn="just"/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This supports both blood bank and Hospital in saving time</a:t>
            </a:r>
          </a:p>
          <a:p>
            <a:pPr lvl="1" algn="just"/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I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ncreasing the productivity</a:t>
            </a:r>
          </a:p>
          <a:p>
            <a:pPr lvl="1" algn="just"/>
            <a:endParaRPr lang="en-US" dirty="0">
              <a:latin typeface="+mj-lt"/>
              <a:cs typeface="Arial" panose="020B0604020202020204" pitchFamily="34" charset="0"/>
            </a:endParaRPr>
          </a:p>
          <a:p>
            <a:pPr lvl="1" algn="just"/>
            <a:endParaRPr lang="en-US" dirty="0">
              <a:latin typeface="+mj-lt"/>
              <a:cs typeface="Arial" panose="020B0604020202020204" pitchFamily="34" charset="0"/>
            </a:endParaRPr>
          </a:p>
          <a:p>
            <a:pPr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algn="just"/>
            <a:endParaRPr lang="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3F70D7-E5DC-4260-8E60-AFABDF319590}"/>
              </a:ext>
            </a:extLst>
          </p:cNvPr>
          <p:cNvSpPr/>
          <p:nvPr/>
        </p:nvSpPr>
        <p:spPr>
          <a:xfrm>
            <a:off x="2667000" y="650706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IT19121734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b="1" dirty="0" err="1">
                <a:solidFill>
                  <a:schemeClr val="tx1"/>
                </a:solidFill>
                <a:latin typeface="+mj-lt"/>
              </a:rPr>
              <a:t>R.M.S.Dananjani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E706EF-2412-499F-ABDA-184388C0469C}"/>
              </a:ext>
            </a:extLst>
          </p:cNvPr>
          <p:cNvSpPr/>
          <p:nvPr/>
        </p:nvSpPr>
        <p:spPr>
          <a:xfrm>
            <a:off x="5867400" y="6462314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2022_311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22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25A2-0ABA-476F-93A9-CAE8E1CC4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3D551-122C-4719-815B-4B734524E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D3EF97-A639-4635-913B-773883402C65}"/>
              </a:ext>
            </a:extLst>
          </p:cNvPr>
          <p:cNvSpPr/>
          <p:nvPr/>
        </p:nvSpPr>
        <p:spPr>
          <a:xfrm>
            <a:off x="2667000" y="650706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IT19121734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b="1" dirty="0" err="1">
                <a:solidFill>
                  <a:schemeClr val="tx1"/>
                </a:solidFill>
                <a:latin typeface="+mj-lt"/>
              </a:rPr>
              <a:t>R.M.S.Dananjani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E1AFF5-50E5-4F9E-950A-681A334A6975}"/>
              </a:ext>
            </a:extLst>
          </p:cNvPr>
          <p:cNvSpPr/>
          <p:nvPr/>
        </p:nvSpPr>
        <p:spPr>
          <a:xfrm>
            <a:off x="5867400" y="6462314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2022_311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162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Iskoola Pota" panose="020B0502040204020203" pitchFamily="34" charset="0"/>
              </a:rPr>
              <a:t>IT19112992</a:t>
            </a:r>
            <a:r>
              <a:rPr lang="en-US" dirty="0"/>
              <a:t> | </a:t>
            </a:r>
            <a:r>
              <a:rPr lang="en-US" dirty="0" err="1">
                <a:effectLst/>
                <a:latin typeface="Calibri" panose="020F0502020204030204" pitchFamily="34" charset="0"/>
                <a:ea typeface="MS Mincho" panose="02020609040205080304" pitchFamily="49" charset="-128"/>
                <a:cs typeface="Iskoola Pota" panose="020B0502040204020203" pitchFamily="34" charset="0"/>
              </a:rPr>
              <a:t>B.N.Dullewa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Specializing of Information Technology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4CC4B0-C2C1-41FE-9AE6-18832B96F481}"/>
              </a:ext>
            </a:extLst>
          </p:cNvPr>
          <p:cNvSpPr/>
          <p:nvPr/>
        </p:nvSpPr>
        <p:spPr>
          <a:xfrm>
            <a:off x="2743200" y="6462314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IT19112992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b="1" dirty="0" err="1">
                <a:solidFill>
                  <a:schemeClr val="tx1"/>
                </a:solidFill>
                <a:latin typeface="+mj-lt"/>
              </a:rPr>
              <a:t>B.N.Dullewa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413041-36A1-4D67-A7DD-87E6ABEA98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152400"/>
            <a:ext cx="2057400" cy="24683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0CEB3EC-AD93-42DB-8663-C5D91244CDEA}"/>
              </a:ext>
            </a:extLst>
          </p:cNvPr>
          <p:cNvSpPr/>
          <p:nvPr/>
        </p:nvSpPr>
        <p:spPr>
          <a:xfrm>
            <a:off x="5867400" y="6462314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2022_311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07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E8883F-180F-41FF-B53F-EF49BD956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DDDC12-7118-784A-B738-06412C8D87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Latha" panose="020B0604020202020204" pitchFamily="34" charset="0"/>
              </a:rPr>
              <a:t>Manage The </a:t>
            </a:r>
            <a:r>
              <a:rPr lang="en-US" sz="3200" b="1" dirty="0">
                <a:latin typeface="Calibri" panose="020F0502020204030204" pitchFamily="34" charset="0"/>
                <a:ea typeface="MS Mincho" panose="02020609040205080304" pitchFamily="49" charset="-128"/>
                <a:cs typeface="Latha" panose="020B0604020202020204" pitchFamily="34" charset="0"/>
              </a:rPr>
              <a:t>B</a:t>
            </a:r>
            <a:r>
              <a:rPr lang="en-US" sz="3200" b="1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Latha" panose="020B0604020202020204" pitchFamily="34" charset="0"/>
              </a:rPr>
              <a:t>lood </a:t>
            </a:r>
            <a:r>
              <a:rPr lang="en-US" sz="3200" b="1" dirty="0">
                <a:latin typeface="Calibri" panose="020F0502020204030204" pitchFamily="34" charset="0"/>
                <a:ea typeface="MS Mincho" panose="02020609040205080304" pitchFamily="49" charset="-128"/>
                <a:cs typeface="Latha" panose="020B0604020202020204" pitchFamily="34" charset="0"/>
              </a:rPr>
              <a:t>D</a:t>
            </a:r>
            <a:r>
              <a:rPr lang="en-US" sz="3200" b="1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Latha" panose="020B0604020202020204" pitchFamily="34" charset="0"/>
              </a:rPr>
              <a:t>onation </a:t>
            </a:r>
            <a:r>
              <a:rPr lang="en-US" sz="3200" b="1" dirty="0">
                <a:latin typeface="Calibri" panose="020F0502020204030204" pitchFamily="34" charset="0"/>
                <a:ea typeface="MS Mincho" panose="02020609040205080304" pitchFamily="49" charset="-128"/>
                <a:cs typeface="Latha" panose="020B0604020202020204" pitchFamily="34" charset="0"/>
              </a:rPr>
              <a:t>C</a:t>
            </a:r>
            <a:r>
              <a:rPr lang="en-US" sz="3200" b="1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Latha" panose="020B0604020202020204" pitchFamily="34" charset="0"/>
              </a:rPr>
              <a:t>amps </a:t>
            </a:r>
            <a:r>
              <a:rPr lang="en-US" sz="3200" b="1" dirty="0">
                <a:latin typeface="Calibri" panose="020F0502020204030204" pitchFamily="34" charset="0"/>
                <a:ea typeface="MS Mincho" panose="02020609040205080304" pitchFamily="49" charset="-128"/>
                <a:cs typeface="Latha" panose="020B0604020202020204" pitchFamily="34" charset="0"/>
              </a:rPr>
              <a:t>E</a:t>
            </a:r>
            <a:r>
              <a:rPr lang="en-US" sz="3200" b="1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Latha" panose="020B0604020202020204" pitchFamily="34" charset="0"/>
              </a:rPr>
              <a:t>ffectively</a:t>
            </a:r>
            <a:endParaRPr lang="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1258AE-8278-4734-9080-2E37364C8FCA}"/>
              </a:ext>
            </a:extLst>
          </p:cNvPr>
          <p:cNvSpPr/>
          <p:nvPr/>
        </p:nvSpPr>
        <p:spPr>
          <a:xfrm>
            <a:off x="2667000" y="650706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IT18217100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Dilshan H.V.V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8AF49C-619C-40C6-B0DB-78E2CCF93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082" y="335817"/>
            <a:ext cx="4343400" cy="30931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78CCD36-2604-421D-B4F9-F333CAA6ED72}"/>
              </a:ext>
            </a:extLst>
          </p:cNvPr>
          <p:cNvSpPr/>
          <p:nvPr/>
        </p:nvSpPr>
        <p:spPr>
          <a:xfrm>
            <a:off x="2790548" y="6484687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IT19112992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b="1" dirty="0" err="1">
                <a:solidFill>
                  <a:schemeClr val="tx1"/>
                </a:solidFill>
                <a:latin typeface="+mj-lt"/>
              </a:rPr>
              <a:t>B.N.Dullewa</a:t>
            </a:r>
            <a:r>
              <a:rPr lang="en-US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505D71-65BA-4672-BA42-BD55FDCDBB51}"/>
              </a:ext>
            </a:extLst>
          </p:cNvPr>
          <p:cNvSpPr/>
          <p:nvPr/>
        </p:nvSpPr>
        <p:spPr>
          <a:xfrm>
            <a:off x="5867400" y="6462314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2022_311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892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C650D6-EFDA-7042-AC75-D4F246962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</a:t>
            </a:r>
            <a:endParaRPr lang="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1DFEC44-19B7-5245-8766-FE1793182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800" dirty="0">
                <a:latin typeface="+mj-lt"/>
                <a:cs typeface="Arial" panose="020B0604020202020204" pitchFamily="34" charset="0"/>
              </a:rPr>
              <a:t>Select the proper location to hold the blood donation camp</a:t>
            </a:r>
          </a:p>
          <a:p>
            <a:pPr algn="just"/>
            <a:r>
              <a:rPr lang="en-US" sz="2800" dirty="0">
                <a:latin typeface="+mj-lt"/>
                <a:cs typeface="Arial" panose="020B0604020202020204" pitchFamily="34" charset="0"/>
              </a:rPr>
              <a:t>The current availability of registered blood donators detected in the respective blood donation camp’s area</a:t>
            </a:r>
          </a:p>
          <a:p>
            <a:pPr algn="just"/>
            <a:r>
              <a:rPr lang="en-US" sz="2800" dirty="0">
                <a:latin typeface="+mj-lt"/>
                <a:cs typeface="Arial" panose="020B0604020202020204" pitchFamily="34" charset="0"/>
              </a:rPr>
              <a:t>The potential donors will be notified through an auto-generated message</a:t>
            </a:r>
          </a:p>
          <a:p>
            <a:pPr algn="just"/>
            <a:r>
              <a:rPr lang="en-US" sz="2800" dirty="0">
                <a:latin typeface="+mj-lt"/>
                <a:cs typeface="Arial" panose="020B0604020202020204" pitchFamily="34" charset="0"/>
              </a:rPr>
              <a:t>Locate the nearest blood donation camp and the camps which are to be held in the future</a:t>
            </a:r>
          </a:p>
          <a:p>
            <a:pPr algn="just"/>
            <a:endParaRPr lang="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38EA4F-3970-4B84-AE2E-CF37879E97DC}"/>
              </a:ext>
            </a:extLst>
          </p:cNvPr>
          <p:cNvSpPr/>
          <p:nvPr/>
        </p:nvSpPr>
        <p:spPr>
          <a:xfrm>
            <a:off x="2667000" y="650706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IT18217100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Dilshan H.V.V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649E9C-C948-4193-8005-774D8B4FE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3886200"/>
            <a:ext cx="4648200" cy="1981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61E2FF-F015-4C91-875C-557862424DA5}"/>
              </a:ext>
            </a:extLst>
          </p:cNvPr>
          <p:cNvSpPr/>
          <p:nvPr/>
        </p:nvSpPr>
        <p:spPr>
          <a:xfrm>
            <a:off x="2783889" y="6462313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IT19112992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b="1" dirty="0" err="1">
                <a:solidFill>
                  <a:schemeClr val="tx1"/>
                </a:solidFill>
                <a:latin typeface="+mj-lt"/>
              </a:rPr>
              <a:t>B.N.Dullewa</a:t>
            </a:r>
            <a:r>
              <a:rPr lang="en-US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23291A-B1AC-47E1-A38F-04B75CC53667}"/>
              </a:ext>
            </a:extLst>
          </p:cNvPr>
          <p:cNvSpPr/>
          <p:nvPr/>
        </p:nvSpPr>
        <p:spPr>
          <a:xfrm>
            <a:off x="5867400" y="6462314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2022_311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170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81D06-128D-1D46-AD91-1222CEEB3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Research Gap</a:t>
            </a:r>
            <a:endParaRPr lang="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367C4-2AD7-D44D-AB97-66DC8B14D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+mj-lt"/>
              </a:rPr>
              <a:t>Select proper locations to hold blood donation camp</a:t>
            </a:r>
          </a:p>
          <a:p>
            <a:r>
              <a:rPr lang="en-US" sz="2000" dirty="0">
                <a:latin typeface="+mj-lt"/>
              </a:rPr>
              <a:t>Send notifications to users </a:t>
            </a:r>
          </a:p>
          <a:p>
            <a:r>
              <a:rPr lang="en-US" sz="2000" dirty="0">
                <a:effectLst/>
                <a:latin typeface="+mj-lt"/>
                <a:ea typeface="MS Mincho" panose="02020609040205080304" pitchFamily="49" charset="-128"/>
                <a:cs typeface="Latha" panose="020B0604020202020204" pitchFamily="34" charset="0"/>
              </a:rPr>
              <a:t>Locate the nearest blood donation camp </a:t>
            </a:r>
          </a:p>
          <a:p>
            <a:pPr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A1ADB375-4DC7-4228-AF14-42AD0A83E5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682444"/>
              </p:ext>
            </p:extLst>
          </p:nvPr>
        </p:nvGraphicFramePr>
        <p:xfrm>
          <a:off x="457200" y="2362200"/>
          <a:ext cx="10744200" cy="3352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86050">
                  <a:extLst>
                    <a:ext uri="{9D8B030D-6E8A-4147-A177-3AD203B41FA5}">
                      <a16:colId xmlns:a16="http://schemas.microsoft.com/office/drawing/2014/main" val="3797628636"/>
                    </a:ext>
                  </a:extLst>
                </a:gridCol>
                <a:gridCol w="2686050">
                  <a:extLst>
                    <a:ext uri="{9D8B030D-6E8A-4147-A177-3AD203B41FA5}">
                      <a16:colId xmlns:a16="http://schemas.microsoft.com/office/drawing/2014/main" val="2468290216"/>
                    </a:ext>
                  </a:extLst>
                </a:gridCol>
                <a:gridCol w="2686050">
                  <a:extLst>
                    <a:ext uri="{9D8B030D-6E8A-4147-A177-3AD203B41FA5}">
                      <a16:colId xmlns:a16="http://schemas.microsoft.com/office/drawing/2014/main" val="43878366"/>
                    </a:ext>
                  </a:extLst>
                </a:gridCol>
                <a:gridCol w="2686050">
                  <a:extLst>
                    <a:ext uri="{9D8B030D-6E8A-4147-A177-3AD203B41FA5}">
                      <a16:colId xmlns:a16="http://schemas.microsoft.com/office/drawing/2014/main" val="3451169716"/>
                    </a:ext>
                  </a:extLst>
                </a:gridCol>
              </a:tblGrid>
              <a:tr h="65532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</a:rPr>
                        <a:t>Research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j-lt"/>
                        </a:rPr>
                        <a:t>Select proper locations to hold blood donation camp</a:t>
                      </a:r>
                    </a:p>
                    <a:p>
                      <a:endParaRPr 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j-lt"/>
                          <a:ea typeface="+mn-ea"/>
                          <a:cs typeface="+mn-cs"/>
                        </a:rPr>
                        <a:t>Send notifications to users </a:t>
                      </a:r>
                    </a:p>
                    <a:p>
                      <a:endParaRPr 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MS Mincho" panose="02020609040205080304" pitchFamily="49" charset="-128"/>
                          <a:cs typeface="Latha" panose="020B0604020202020204" pitchFamily="34" charset="0"/>
                        </a:rPr>
                        <a:t>Locate the nearest blood donation camp </a:t>
                      </a:r>
                    </a:p>
                    <a:p>
                      <a:endParaRPr lang="en-US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328692"/>
                  </a:ext>
                </a:extLst>
              </a:tr>
              <a:tr h="65532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</a:rPr>
                        <a:t>Research[1]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49922"/>
                  </a:ext>
                </a:extLst>
              </a:tr>
              <a:tr h="65532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</a:rPr>
                        <a:t>Research[2]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694157"/>
                  </a:ext>
                </a:extLst>
              </a:tr>
              <a:tr h="65532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</a:rPr>
                        <a:t>Research[3]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341029"/>
                  </a:ext>
                </a:extLst>
              </a:tr>
              <a:tr h="65532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</a:rPr>
                        <a:t>Proposed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28783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57C89BBE-DAA1-4A2B-A3E3-34CA4F1D5939}"/>
              </a:ext>
            </a:extLst>
          </p:cNvPr>
          <p:cNvSpPr/>
          <p:nvPr/>
        </p:nvSpPr>
        <p:spPr>
          <a:xfrm>
            <a:off x="2673412" y="6448652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IT19112992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b="1" dirty="0" err="1">
                <a:solidFill>
                  <a:schemeClr val="tx1"/>
                </a:solidFill>
                <a:latin typeface="+mj-lt"/>
              </a:rPr>
              <a:t>B.N.Dullewa</a:t>
            </a:r>
            <a:r>
              <a:rPr lang="en-US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692B00-B6AD-4D30-B676-A41DDF2178DC}"/>
              </a:ext>
            </a:extLst>
          </p:cNvPr>
          <p:cNvSpPr/>
          <p:nvPr/>
        </p:nvSpPr>
        <p:spPr>
          <a:xfrm>
            <a:off x="5867400" y="6462314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2022_311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437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0052E-B717-DE40-A6AA-C33A9AB55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Research Question</a:t>
            </a:r>
            <a:endParaRPr lang="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F4652-0AD6-4648-8C11-42B93A24F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+mj-lt"/>
              </a:rPr>
              <a:t>How to locate the </a:t>
            </a:r>
            <a:r>
              <a:rPr lang="en-US" sz="2800" dirty="0">
                <a:effectLst/>
                <a:latin typeface="+mj-lt"/>
                <a:ea typeface="MS Mincho" panose="02020609040205080304" pitchFamily="49" charset="-128"/>
                <a:cs typeface="Latha" panose="020B0604020202020204" pitchFamily="34" charset="0"/>
              </a:rPr>
              <a:t>nearest blood donation camp ?</a:t>
            </a:r>
          </a:p>
          <a:p>
            <a:r>
              <a:rPr lang="en-US" sz="2800" dirty="0">
                <a:latin typeface="+mj-lt"/>
                <a:ea typeface="MS Mincho" panose="02020609040205080304" pitchFamily="49" charset="-128"/>
                <a:cs typeface="Latha" panose="020B0604020202020204" pitchFamily="34" charset="0"/>
              </a:rPr>
              <a:t>How to</a:t>
            </a:r>
            <a:r>
              <a:rPr lang="en-US" sz="2800" dirty="0">
                <a:effectLst/>
                <a:latin typeface="+mj-lt"/>
                <a:ea typeface="MS Mincho" panose="02020609040205080304" pitchFamily="49" charset="-128"/>
                <a:cs typeface="Latha" panose="020B0604020202020204" pitchFamily="34" charset="0"/>
              </a:rPr>
              <a:t> notified through an auto-generated message The potential donors ?</a:t>
            </a:r>
            <a:endParaRPr lang="en-US" sz="2800" dirty="0">
              <a:latin typeface="+mj-lt"/>
              <a:ea typeface="MS Mincho" panose="02020609040205080304" pitchFamily="49" charset="-128"/>
              <a:cs typeface="Latha" panose="020B0604020202020204" pitchFamily="34" charset="0"/>
            </a:endParaRPr>
          </a:p>
          <a:p>
            <a:r>
              <a:rPr lang="en-US" sz="2800" dirty="0">
                <a:latin typeface="+mj-lt"/>
              </a:rPr>
              <a:t>How to identify suitable location to hold a blood donation camp?</a:t>
            </a:r>
          </a:p>
          <a:p>
            <a:r>
              <a:rPr lang="en-US" sz="2800" dirty="0">
                <a:effectLst/>
                <a:latin typeface="+mj-lt"/>
                <a:ea typeface="MS Mincho" panose="02020609040205080304" pitchFamily="49" charset="-128"/>
                <a:cs typeface="Iskoola Pota" panose="020B0502040204020203" pitchFamily="34" charset="0"/>
              </a:rPr>
              <a:t>How do we manage to keep donor details confidentially?</a:t>
            </a:r>
          </a:p>
          <a:p>
            <a:pPr algn="just"/>
            <a:endParaRPr lang="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7F6009-67B3-4018-B08D-BAF4C4069187}"/>
              </a:ext>
            </a:extLst>
          </p:cNvPr>
          <p:cNvSpPr/>
          <p:nvPr/>
        </p:nvSpPr>
        <p:spPr>
          <a:xfrm>
            <a:off x="2667000" y="650706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IT18217100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Dilshan H.V.V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0D285D-16DA-4137-9AB8-100484B04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430480"/>
            <a:ext cx="6172200" cy="256813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4BCBA8C-9975-4A85-87D0-C2534D5E4AF1}"/>
              </a:ext>
            </a:extLst>
          </p:cNvPr>
          <p:cNvSpPr/>
          <p:nvPr/>
        </p:nvSpPr>
        <p:spPr>
          <a:xfrm>
            <a:off x="2819400" y="6506788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IT19112992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b="1" dirty="0" err="1">
                <a:solidFill>
                  <a:schemeClr val="tx1"/>
                </a:solidFill>
                <a:latin typeface="+mj-lt"/>
              </a:rPr>
              <a:t>B.N.Dullewa</a:t>
            </a:r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7CDA6E-87F6-4070-9D8A-3340CFED29F6}"/>
              </a:ext>
            </a:extLst>
          </p:cNvPr>
          <p:cNvSpPr/>
          <p:nvPr/>
        </p:nvSpPr>
        <p:spPr>
          <a:xfrm>
            <a:off x="5867400" y="6462314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2022_311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15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E04F9-706E-0F42-A73F-E24C778E7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Specific and Sub Objectives</a:t>
            </a:r>
            <a:endParaRPr lang="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605C6-AE8C-934D-A10E-BC1E4622E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+mj-lt"/>
                <a:cs typeface="Arial" panose="020B0604020202020204" pitchFamily="34" charset="0"/>
              </a:rPr>
              <a:t>Specific Objectives</a:t>
            </a:r>
          </a:p>
          <a:p>
            <a:pPr lvl="1" algn="just"/>
            <a:r>
              <a:rPr lang="en-US" sz="28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Latha" panose="020B0604020202020204" pitchFamily="34" charset="0"/>
              </a:rPr>
              <a:t> Select the proper location to hold the blood donation camp</a:t>
            </a:r>
          </a:p>
          <a:p>
            <a:pPr lvl="1" algn="just"/>
            <a:endParaRPr lang="en-US" dirty="0">
              <a:latin typeface="+mj-lt"/>
              <a:cs typeface="Arial" panose="020B0604020202020204" pitchFamily="34" charset="0"/>
            </a:endParaRPr>
          </a:p>
          <a:p>
            <a:pPr algn="just"/>
            <a:r>
              <a:rPr lang="en-US" dirty="0">
                <a:latin typeface="+mj-lt"/>
                <a:cs typeface="Arial" panose="020B0604020202020204" pitchFamily="34" charset="0"/>
              </a:rPr>
              <a:t>Sub Objectives		</a:t>
            </a:r>
          </a:p>
          <a:p>
            <a:pPr lvl="1" algn="just"/>
            <a:r>
              <a:rPr lang="en-US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>
                <a:latin typeface="Calibri" panose="020F0502020204030204" pitchFamily="34" charset="0"/>
                <a:ea typeface="MS Mincho" panose="02020609040205080304" pitchFamily="49" charset="-128"/>
                <a:cs typeface="Latha" panose="020B0604020202020204" pitchFamily="34" charset="0"/>
              </a:rPr>
              <a:t>The amount of Blood needed for each Hospital by the Blood bank is predicted by the System</a:t>
            </a:r>
            <a:endParaRPr lang="en-US" sz="2800" dirty="0">
              <a:effectLst/>
              <a:latin typeface="+mj-lt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lvl="1" algn="just"/>
            <a:r>
              <a:rPr lang="en-US" dirty="0">
                <a:latin typeface="+mj-lt"/>
                <a:ea typeface="MS Mincho" panose="02020609040205080304" pitchFamily="49" charset="-128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Latha" panose="020B0604020202020204" pitchFamily="34" charset="0"/>
              </a:rPr>
              <a:t>In which Times, selected Hospitals need more Blood than Regular months</a:t>
            </a:r>
            <a:endParaRPr lang="en-US" sz="2800" dirty="0">
              <a:effectLst/>
              <a:latin typeface="+mj-lt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lvl="1" algn="just"/>
            <a:r>
              <a:rPr lang="en-US" dirty="0">
                <a:latin typeface="+mj-lt"/>
                <a:ea typeface="MS Mincho" panose="02020609040205080304" pitchFamily="49" charset="-128"/>
                <a:cs typeface="Arial" panose="020B0604020202020204" pitchFamily="34" charset="0"/>
              </a:rPr>
              <a:t> For A selected Hospital, the most and least wanted Blood Groups are predicted </a:t>
            </a:r>
            <a:r>
              <a:rPr lang="en-US" dirty="0">
                <a:latin typeface="+mj-lt"/>
                <a:cs typeface="Arial" panose="020B0604020202020204" pitchFamily="34" charset="0"/>
              </a:rPr>
              <a:t>	</a:t>
            </a:r>
          </a:p>
          <a:p>
            <a:pPr lvl="2"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7F8C6B-AC7A-41D7-B790-70285CB55046}"/>
              </a:ext>
            </a:extLst>
          </p:cNvPr>
          <p:cNvSpPr/>
          <p:nvPr/>
        </p:nvSpPr>
        <p:spPr>
          <a:xfrm>
            <a:off x="2667000" y="650706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IT18217100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Dilshan H.V.V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0D4853-6D4B-41C0-9BE1-AD5FC79277D5}"/>
              </a:ext>
            </a:extLst>
          </p:cNvPr>
          <p:cNvSpPr/>
          <p:nvPr/>
        </p:nvSpPr>
        <p:spPr>
          <a:xfrm>
            <a:off x="2743200" y="6507059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IT19112992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b="1" dirty="0" err="1">
                <a:solidFill>
                  <a:schemeClr val="tx1"/>
                </a:solidFill>
                <a:latin typeface="+mj-lt"/>
              </a:rPr>
              <a:t>B.N.Dullewa</a:t>
            </a:r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E3D057-5CEE-4D22-8806-FCE55EB4DD5B}"/>
              </a:ext>
            </a:extLst>
          </p:cNvPr>
          <p:cNvSpPr/>
          <p:nvPr/>
        </p:nvSpPr>
        <p:spPr>
          <a:xfrm>
            <a:off x="5867400" y="6462314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2022_311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566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D3FE52-2CD2-1143-94BE-1C51FDEC2D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54792-7952-46F5-A524-88D177036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Methodology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A76208-602A-45A7-86D4-80B43DD06246}"/>
              </a:ext>
            </a:extLst>
          </p:cNvPr>
          <p:cNvSpPr/>
          <p:nvPr/>
        </p:nvSpPr>
        <p:spPr>
          <a:xfrm>
            <a:off x="2667000" y="650706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IT18217100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Dilshan H.V.V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334988-EE3D-4FDF-8C82-07968B068427}"/>
              </a:ext>
            </a:extLst>
          </p:cNvPr>
          <p:cNvSpPr/>
          <p:nvPr/>
        </p:nvSpPr>
        <p:spPr>
          <a:xfrm>
            <a:off x="2819400" y="6462314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IT19112992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b="1" dirty="0" err="1">
                <a:solidFill>
                  <a:schemeClr val="tx1"/>
                </a:solidFill>
                <a:latin typeface="+mj-lt"/>
              </a:rPr>
              <a:t>B.N.Dullewa</a:t>
            </a:r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ACD437-5D4B-4AE5-A8DC-8B56FAB41638}"/>
              </a:ext>
            </a:extLst>
          </p:cNvPr>
          <p:cNvSpPr/>
          <p:nvPr/>
        </p:nvSpPr>
        <p:spPr>
          <a:xfrm>
            <a:off x="5867400" y="6462314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2022_311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0456AC-39B6-4982-B933-D564459D8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609600"/>
            <a:ext cx="4066116" cy="45472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12091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Diagram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3106F4-E0A0-4733-97AC-4F18DD494910}"/>
              </a:ext>
            </a:extLst>
          </p:cNvPr>
          <p:cNvSpPr/>
          <p:nvPr/>
        </p:nvSpPr>
        <p:spPr>
          <a:xfrm>
            <a:off x="2641600" y="6409737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IT18217100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Dilshan H.V.V</a:t>
            </a:r>
            <a:r>
              <a:rPr lang="en-US" dirty="0"/>
              <a:t> </a:t>
            </a:r>
          </a:p>
        </p:txBody>
      </p:sp>
      <p:pic>
        <p:nvPicPr>
          <p:cNvPr id="6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B0C93B5-E376-43E3-9ED8-DFBE37DFD9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096962"/>
            <a:ext cx="5486400" cy="4800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59EF031-9940-49FE-AE4D-7D143575A09F}"/>
              </a:ext>
            </a:extLst>
          </p:cNvPr>
          <p:cNvSpPr/>
          <p:nvPr/>
        </p:nvSpPr>
        <p:spPr>
          <a:xfrm>
            <a:off x="2743200" y="6501345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IT19112992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b="1" dirty="0" err="1">
                <a:solidFill>
                  <a:schemeClr val="tx1"/>
                </a:solidFill>
                <a:latin typeface="+mj-lt"/>
              </a:rPr>
              <a:t>B.N.Dullewa</a:t>
            </a:r>
            <a:r>
              <a:rPr lang="en-US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A37785-5C85-4930-83DA-D92F787FFBCB}"/>
              </a:ext>
            </a:extLst>
          </p:cNvPr>
          <p:cNvSpPr/>
          <p:nvPr/>
        </p:nvSpPr>
        <p:spPr>
          <a:xfrm>
            <a:off x="5867400" y="6462314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2022_311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738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279B01-6869-4979-ADC9-18D9486D0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609600"/>
            <a:ext cx="11684000" cy="792162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FC2FEC-E1DF-4D67-AF52-FDC34AC29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Iskoola Pota" panose="020B0502040204020203" pitchFamily="34" charset="0"/>
              </a:rPr>
              <a:t> In Sri Lanka, all communication between blood and organ donors, banks and recipients are currently done physically with no standardized web or software-based management system</a:t>
            </a:r>
          </a:p>
          <a:p>
            <a:r>
              <a:rPr lang="en-US" sz="2800" dirty="0">
                <a:latin typeface="Calibri" panose="020F0502020204030204" pitchFamily="34" charset="0"/>
                <a:ea typeface="MS Mincho" panose="02020609040205080304" pitchFamily="49" charset="-128"/>
                <a:cs typeface="Iskoola Pota" panose="020B0502040204020203" pitchFamily="34" charset="0"/>
              </a:rPr>
              <a:t>Introducing a software base management system can increase the efficient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E6552D-D3AE-42AF-AC10-6152650EC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3063716"/>
            <a:ext cx="10896600" cy="31846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25102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E4F3C-A06E-844E-8FF9-555BEB13B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Technologies</a:t>
            </a:r>
            <a:endParaRPr lang="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7B1E4-A188-B944-A6AC-500CB605A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Programming Language</a:t>
            </a:r>
          </a:p>
          <a:p>
            <a:pPr lvl="1"/>
            <a:r>
              <a:rPr lang="en-US" dirty="0">
                <a:latin typeface="+mj-lt"/>
              </a:rPr>
              <a:t>Python, JavaScript</a:t>
            </a:r>
          </a:p>
          <a:p>
            <a:pPr lvl="2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Libraries</a:t>
            </a:r>
          </a:p>
          <a:p>
            <a:pPr lvl="1"/>
            <a:r>
              <a:rPr lang="en-US" dirty="0">
                <a:latin typeface="+mj-lt"/>
              </a:rPr>
              <a:t>Firebase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254934-060D-4195-89FA-137C3466847B}"/>
              </a:ext>
            </a:extLst>
          </p:cNvPr>
          <p:cNvSpPr/>
          <p:nvPr/>
        </p:nvSpPr>
        <p:spPr>
          <a:xfrm>
            <a:off x="2667000" y="650706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IT18217100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Dilshan H.V.V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21982B-CDA2-49B1-9BB0-B4A04DCD99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279422"/>
            <a:ext cx="5867400" cy="2933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6800F1-9A11-4463-9AAA-248A132ED1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159670"/>
            <a:ext cx="4267200" cy="182265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2FFF34F-F083-4618-9289-E4847E9363CC}"/>
              </a:ext>
            </a:extLst>
          </p:cNvPr>
          <p:cNvSpPr/>
          <p:nvPr/>
        </p:nvSpPr>
        <p:spPr>
          <a:xfrm>
            <a:off x="2798685" y="6462314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IT19112992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b="1" dirty="0" err="1">
                <a:solidFill>
                  <a:schemeClr val="tx1"/>
                </a:solidFill>
                <a:latin typeface="+mj-lt"/>
              </a:rPr>
              <a:t>B.N.Dullewa</a:t>
            </a:r>
            <a:r>
              <a:rPr lang="en-US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BB0158-1396-4915-8371-C71CD844E374}"/>
              </a:ext>
            </a:extLst>
          </p:cNvPr>
          <p:cNvSpPr/>
          <p:nvPr/>
        </p:nvSpPr>
        <p:spPr>
          <a:xfrm>
            <a:off x="5867400" y="6462314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2022_311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586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38EC5-0173-AF49-B108-B88EE64C6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  <a:endParaRPr lang="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377EC-3936-9C40-B4C0-CEF56156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User Requirements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System requirements (For implementation) </a:t>
            </a:r>
          </a:p>
          <a:p>
            <a:pPr lvl="1"/>
            <a:endParaRPr lang="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8320D4-2A1B-4BFE-B9C6-1ECA74C827F2}"/>
              </a:ext>
            </a:extLst>
          </p:cNvPr>
          <p:cNvSpPr/>
          <p:nvPr/>
        </p:nvSpPr>
        <p:spPr>
          <a:xfrm>
            <a:off x="2667000" y="650706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IT18217100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Dilshan H.V.V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E1BAF7-ED3B-44C1-A6DA-C1DF33F3357E}"/>
              </a:ext>
            </a:extLst>
          </p:cNvPr>
          <p:cNvSpPr/>
          <p:nvPr/>
        </p:nvSpPr>
        <p:spPr>
          <a:xfrm>
            <a:off x="2667000" y="6462313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IT19112992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b="1" dirty="0" err="1">
                <a:solidFill>
                  <a:schemeClr val="tx1"/>
                </a:solidFill>
                <a:latin typeface="+mj-lt"/>
              </a:rPr>
              <a:t>B.N.Dullewa</a:t>
            </a:r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217331-E587-4C9A-A682-8D3B1BA7AC3E}"/>
              </a:ext>
            </a:extLst>
          </p:cNvPr>
          <p:cNvSpPr/>
          <p:nvPr/>
        </p:nvSpPr>
        <p:spPr>
          <a:xfrm>
            <a:off x="5867400" y="6462314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2022_311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6464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90185-EBD3-4247-B34F-AA09CF2DE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contd.. </a:t>
            </a:r>
            <a:endParaRPr lang="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EF444-6CE0-4C45-93B6-A853C2EAC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96962"/>
            <a:ext cx="11684000" cy="5181600"/>
          </a:xfrm>
        </p:spPr>
        <p:txBody>
          <a:bodyPr/>
          <a:lstStyle/>
          <a:p>
            <a:r>
              <a:rPr lang="en-US" dirty="0">
                <a:latin typeface="+mj-lt"/>
              </a:rPr>
              <a:t>Software Specific Requirements</a:t>
            </a:r>
          </a:p>
          <a:p>
            <a:pPr lvl="2"/>
            <a:r>
              <a:rPr lang="en-US" dirty="0">
                <a:latin typeface="+mj-lt"/>
              </a:rPr>
              <a:t>Functional</a:t>
            </a:r>
          </a:p>
          <a:p>
            <a:pPr lvl="2"/>
            <a:endParaRPr lang="en-US" dirty="0">
              <a:latin typeface="+mj-lt"/>
            </a:endParaRPr>
          </a:p>
          <a:p>
            <a:pPr lvl="2"/>
            <a:endParaRPr lang="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E4F07E-61B2-4640-9185-6A240986339C}"/>
              </a:ext>
            </a:extLst>
          </p:cNvPr>
          <p:cNvSpPr txBox="1"/>
          <p:nvPr/>
        </p:nvSpPr>
        <p:spPr>
          <a:xfrm>
            <a:off x="304800" y="3429000"/>
            <a:ext cx="424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Non functional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035628-199A-410D-90A3-D083DF4D5CF0}"/>
              </a:ext>
            </a:extLst>
          </p:cNvPr>
          <p:cNvSpPr/>
          <p:nvPr/>
        </p:nvSpPr>
        <p:spPr>
          <a:xfrm>
            <a:off x="2675631" y="6468154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IT19112992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b="1" dirty="0" err="1">
                <a:solidFill>
                  <a:schemeClr val="tx1"/>
                </a:solidFill>
                <a:latin typeface="+mj-lt"/>
              </a:rPr>
              <a:t>B.N.Dullewa</a:t>
            </a:r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744BEF-FC7C-4381-9B96-1913E63F5221}"/>
              </a:ext>
            </a:extLst>
          </p:cNvPr>
          <p:cNvSpPr/>
          <p:nvPr/>
        </p:nvSpPr>
        <p:spPr>
          <a:xfrm>
            <a:off x="5867400" y="6462314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2022_311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7895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1F3BC-07A9-ED42-8E32-51A56E08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 Breakdown Structure</a:t>
            </a:r>
            <a:endParaRPr lang="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69EDDA-4E97-47AA-908B-32CC27953CE5}"/>
              </a:ext>
            </a:extLst>
          </p:cNvPr>
          <p:cNvSpPr/>
          <p:nvPr/>
        </p:nvSpPr>
        <p:spPr>
          <a:xfrm>
            <a:off x="2667000" y="650706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IT18217100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Dilshan H.V.V</a:t>
            </a:r>
            <a:r>
              <a:rPr lang="en-US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76247F-6F63-462A-9259-1DF898DA4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C5CFC7-EC37-4C5A-9716-B4B614A0BE98}"/>
              </a:ext>
            </a:extLst>
          </p:cNvPr>
          <p:cNvSpPr/>
          <p:nvPr/>
        </p:nvSpPr>
        <p:spPr>
          <a:xfrm>
            <a:off x="2743200" y="6472671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IT19112992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b="1" dirty="0" err="1">
                <a:solidFill>
                  <a:schemeClr val="tx1"/>
                </a:solidFill>
                <a:latin typeface="+mj-lt"/>
              </a:rPr>
              <a:t>B.N.Dullewa</a:t>
            </a:r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E058B-4019-4E95-8355-D9D01E9E3580}"/>
              </a:ext>
            </a:extLst>
          </p:cNvPr>
          <p:cNvSpPr/>
          <p:nvPr/>
        </p:nvSpPr>
        <p:spPr>
          <a:xfrm>
            <a:off x="5867400" y="6462314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2022_311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6753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5C33F-A574-44D8-9FA5-6DE67E801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Supportive information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CE7827-D024-4959-9524-FC7485E38B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5E4307-97BD-4E8F-8A5C-ADFBD4E9F9BD}"/>
              </a:ext>
            </a:extLst>
          </p:cNvPr>
          <p:cNvSpPr/>
          <p:nvPr/>
        </p:nvSpPr>
        <p:spPr>
          <a:xfrm>
            <a:off x="2667000" y="650706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IT18217100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Dilshan H.V.V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E33E57-095A-4B6F-9D8F-96FDFB24EAA6}"/>
              </a:ext>
            </a:extLst>
          </p:cNvPr>
          <p:cNvSpPr/>
          <p:nvPr/>
        </p:nvSpPr>
        <p:spPr>
          <a:xfrm>
            <a:off x="2743200" y="6461684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IT19112992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b="1" dirty="0" err="1">
                <a:solidFill>
                  <a:schemeClr val="tx1"/>
                </a:solidFill>
                <a:latin typeface="+mj-lt"/>
              </a:rPr>
              <a:t>B.N.Dullewa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5D321D-6CD0-4612-B7BA-20895497B3C1}"/>
              </a:ext>
            </a:extLst>
          </p:cNvPr>
          <p:cNvSpPr/>
          <p:nvPr/>
        </p:nvSpPr>
        <p:spPr>
          <a:xfrm>
            <a:off x="5867400" y="6462314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2022_311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317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E7931-62CE-B44B-80B3-BFF2089D6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Commercialization</a:t>
            </a:r>
            <a:endParaRPr lang="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DD045-5F5B-7A49-AB30-F5C981398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+mj-lt"/>
                <a:cs typeface="Arial" panose="020B0604020202020204" pitchFamily="34" charset="0"/>
              </a:rPr>
              <a:t>User benefits</a:t>
            </a:r>
          </a:p>
          <a:p>
            <a:pPr lvl="1" algn="just"/>
            <a:r>
              <a:rPr lang="en-US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a person need to organized a blood camp, she/he can choose a location through this application</a:t>
            </a:r>
          </a:p>
          <a:p>
            <a:pPr lvl="1" algn="just"/>
            <a:r>
              <a:rPr lang="en-US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Registered blood donors can get notified nearest blood camp information</a:t>
            </a:r>
          </a:p>
          <a:p>
            <a:pPr lvl="1" algn="just"/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+mj-lt"/>
              </a:rPr>
              <a:t>Recruits new donors</a:t>
            </a:r>
            <a:endParaRPr lang="en-US" sz="28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2" indent="0" algn="just">
              <a:buNone/>
            </a:pPr>
            <a:endParaRPr lang="en-US" dirty="0">
              <a:latin typeface="+mj-lt"/>
              <a:cs typeface="Arial" panose="020B0604020202020204" pitchFamily="34" charset="0"/>
            </a:endParaRPr>
          </a:p>
          <a:p>
            <a:pPr algn="just"/>
            <a:r>
              <a:rPr lang="en-US" dirty="0">
                <a:latin typeface="+mj-lt"/>
                <a:cs typeface="Arial" panose="020B0604020202020204" pitchFamily="34" charset="0"/>
              </a:rPr>
              <a:t>Suggesting industries</a:t>
            </a:r>
          </a:p>
          <a:p>
            <a:pPr lvl="1" algn="just"/>
            <a:r>
              <a:rPr lang="en-US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This supports people in saving time </a:t>
            </a:r>
          </a:p>
          <a:p>
            <a:pPr lvl="1" algn="just"/>
            <a:r>
              <a:rPr lang="en-US" dirty="0">
                <a:latin typeface="+mj-lt"/>
                <a:cs typeface="Arial" panose="020B0604020202020204" pitchFamily="34" charset="0"/>
              </a:rPr>
              <a:t> 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I</a:t>
            </a:r>
            <a:r>
              <a:rPr lang="en-US" sz="2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ncreasing the productivity</a:t>
            </a:r>
          </a:p>
          <a:p>
            <a:pPr lvl="1"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algn="just"/>
            <a:endParaRPr lang="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831B68-D114-40BA-89E3-5380637C9D04}"/>
              </a:ext>
            </a:extLst>
          </p:cNvPr>
          <p:cNvSpPr/>
          <p:nvPr/>
        </p:nvSpPr>
        <p:spPr>
          <a:xfrm>
            <a:off x="2667000" y="650706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IT18217100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Dilshan H.V.V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8B8BD5-5E04-42B8-B726-817B270CAC46}"/>
              </a:ext>
            </a:extLst>
          </p:cNvPr>
          <p:cNvSpPr/>
          <p:nvPr/>
        </p:nvSpPr>
        <p:spPr>
          <a:xfrm>
            <a:off x="2743200" y="6436803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IT19112992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b="1" dirty="0" err="1">
                <a:solidFill>
                  <a:schemeClr val="tx1"/>
                </a:solidFill>
                <a:latin typeface="+mj-lt"/>
              </a:rPr>
              <a:t>B.N.Dullewa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DEA015-CA9B-434F-BAB0-215CAC1B3B86}"/>
              </a:ext>
            </a:extLst>
          </p:cNvPr>
          <p:cNvSpPr/>
          <p:nvPr/>
        </p:nvSpPr>
        <p:spPr>
          <a:xfrm>
            <a:off x="5867400" y="6462314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2022_311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421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25A2-0ABA-476F-93A9-CAE8E1CC4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3D551-122C-4719-815B-4B734524E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61444"/>
            <a:ext cx="11684000" cy="51816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F12B6A-1D3D-4643-95B3-A6A73DA4A18E}"/>
              </a:ext>
            </a:extLst>
          </p:cNvPr>
          <p:cNvSpPr/>
          <p:nvPr/>
        </p:nvSpPr>
        <p:spPr>
          <a:xfrm>
            <a:off x="2667000" y="650706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IT18217100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Dilshan H.V.V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21B0DE-9FCB-4F29-B4D8-584B5F27A44C}"/>
              </a:ext>
            </a:extLst>
          </p:cNvPr>
          <p:cNvSpPr/>
          <p:nvPr/>
        </p:nvSpPr>
        <p:spPr>
          <a:xfrm>
            <a:off x="2743200" y="6462313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IT19112992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b="1" dirty="0" err="1">
                <a:solidFill>
                  <a:schemeClr val="tx1"/>
                </a:solidFill>
                <a:latin typeface="+mj-lt"/>
              </a:rPr>
              <a:t>B.N.Dullewa</a:t>
            </a:r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4B7329-E50A-4AF0-A1B2-4248BF816847}"/>
              </a:ext>
            </a:extLst>
          </p:cNvPr>
          <p:cNvSpPr/>
          <p:nvPr/>
        </p:nvSpPr>
        <p:spPr>
          <a:xfrm>
            <a:off x="5867400" y="6462314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2022_311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5530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950" y="2862603"/>
            <a:ext cx="10363200" cy="1362075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Iskoola Pota" panose="020B0502040204020203" pitchFamily="34" charset="0"/>
              </a:rPr>
              <a:t>IT19236438</a:t>
            </a:r>
            <a:r>
              <a:rPr lang="en-US" dirty="0">
                <a:latin typeface="+mj-lt"/>
              </a:rPr>
              <a:t>| </a:t>
            </a:r>
            <a:r>
              <a:rPr lang="en-US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Iskoola Pota" panose="020B0502040204020203" pitchFamily="34" charset="0"/>
              </a:rPr>
              <a:t>K.U.R.O.D Bandara</a:t>
            </a:r>
            <a:endParaRPr lang="en-US" dirty="0"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Specialization of Information Technology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CFDBC-ED72-43D2-82DC-7614D8566A77}"/>
              </a:ext>
            </a:extLst>
          </p:cNvPr>
          <p:cNvSpPr/>
          <p:nvPr/>
        </p:nvSpPr>
        <p:spPr>
          <a:xfrm>
            <a:off x="10058400" y="76200"/>
            <a:ext cx="2057400" cy="2438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A09BC2-BE69-4B38-AE31-D2416095A1A4}"/>
              </a:ext>
            </a:extLst>
          </p:cNvPr>
          <p:cNvSpPr/>
          <p:nvPr/>
        </p:nvSpPr>
        <p:spPr>
          <a:xfrm>
            <a:off x="2590800" y="647700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IT19236438| </a:t>
            </a:r>
            <a:r>
              <a:rPr lang="en-US" b="1" dirty="0" err="1">
                <a:solidFill>
                  <a:schemeClr val="tx1"/>
                </a:solidFill>
                <a:latin typeface="+mj-lt"/>
              </a:rPr>
              <a:t>K.U.R.O.D.Bandara</a:t>
            </a:r>
            <a:endParaRPr lang="en-US" dirty="0"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C1B5E8-532E-4B19-80DA-E1CA6E93944A}"/>
              </a:ext>
            </a:extLst>
          </p:cNvPr>
          <p:cNvSpPr/>
          <p:nvPr/>
        </p:nvSpPr>
        <p:spPr>
          <a:xfrm>
            <a:off x="5867400" y="6462314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2022_311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8086C2-D1A8-4DDA-BED9-95B6D7ECAB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291" y="0"/>
            <a:ext cx="2252709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441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E8883F-180F-41FF-B53F-EF49BD956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DDDC12-7118-784A-B738-06412C8D87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b="1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Latha" panose="020B0604020202020204" pitchFamily="34" charset="0"/>
              </a:rPr>
              <a:t>Create A </a:t>
            </a:r>
            <a:r>
              <a:rPr lang="en-US" sz="3200" b="1" dirty="0">
                <a:latin typeface="Calibri" panose="020F0502020204030204" pitchFamily="34" charset="0"/>
                <a:ea typeface="MS Mincho" panose="02020609040205080304" pitchFamily="49" charset="-128"/>
                <a:cs typeface="Latha" panose="020B0604020202020204" pitchFamily="34" charset="0"/>
              </a:rPr>
              <a:t>S</a:t>
            </a:r>
            <a:r>
              <a:rPr lang="en-US" sz="3200" b="1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Latha" panose="020B0604020202020204" pitchFamily="34" charset="0"/>
              </a:rPr>
              <a:t>uccessful </a:t>
            </a:r>
            <a:r>
              <a:rPr lang="en-US" sz="3200" b="1" dirty="0">
                <a:latin typeface="Calibri" panose="020F0502020204030204" pitchFamily="34" charset="0"/>
                <a:ea typeface="MS Mincho" panose="02020609040205080304" pitchFamily="49" charset="-128"/>
                <a:cs typeface="Latha" panose="020B0604020202020204" pitchFamily="34" charset="0"/>
              </a:rPr>
              <a:t>C</a:t>
            </a:r>
            <a:r>
              <a:rPr lang="en-US" sz="3200" b="1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Latha" panose="020B0604020202020204" pitchFamily="34" charset="0"/>
              </a:rPr>
              <a:t>orrespondence </a:t>
            </a:r>
            <a:r>
              <a:rPr lang="en-US" sz="3200" b="1" dirty="0">
                <a:latin typeface="Calibri" panose="020F0502020204030204" pitchFamily="34" charset="0"/>
                <a:ea typeface="MS Mincho" panose="02020609040205080304" pitchFamily="49" charset="-128"/>
                <a:cs typeface="Latha" panose="020B0604020202020204" pitchFamily="34" charset="0"/>
              </a:rPr>
              <a:t>I</a:t>
            </a:r>
            <a:r>
              <a:rPr lang="en-US" sz="3200" b="1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Latha" panose="020B0604020202020204" pitchFamily="34" charset="0"/>
              </a:rPr>
              <a:t>n </a:t>
            </a:r>
            <a:r>
              <a:rPr lang="en-US" sz="3200" b="1" dirty="0">
                <a:latin typeface="Calibri" panose="020F0502020204030204" pitchFamily="34" charset="0"/>
                <a:ea typeface="MS Mincho" panose="02020609040205080304" pitchFamily="49" charset="-128"/>
                <a:cs typeface="Latha" panose="020B0604020202020204" pitchFamily="34" charset="0"/>
              </a:rPr>
              <a:t>B</a:t>
            </a:r>
            <a:r>
              <a:rPr lang="en-US" sz="3200" b="1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Latha" panose="020B0604020202020204" pitchFamily="34" charset="0"/>
              </a:rPr>
              <a:t>etween </a:t>
            </a:r>
            <a:r>
              <a:rPr lang="en-US" sz="3200" b="1" dirty="0">
                <a:latin typeface="Calibri" panose="020F0502020204030204" pitchFamily="34" charset="0"/>
                <a:ea typeface="MS Mincho" panose="02020609040205080304" pitchFamily="49" charset="-128"/>
                <a:cs typeface="Latha" panose="020B0604020202020204" pitchFamily="34" charset="0"/>
              </a:rPr>
              <a:t>T</a:t>
            </a:r>
            <a:r>
              <a:rPr lang="en-US" sz="3200" b="1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Latha" panose="020B0604020202020204" pitchFamily="34" charset="0"/>
              </a:rPr>
              <a:t>he </a:t>
            </a:r>
            <a:r>
              <a:rPr lang="en-US" sz="3200" b="1" dirty="0">
                <a:latin typeface="Calibri" panose="020F0502020204030204" pitchFamily="34" charset="0"/>
                <a:ea typeface="MS Mincho" panose="02020609040205080304" pitchFamily="49" charset="-128"/>
                <a:cs typeface="Latha" panose="020B0604020202020204" pitchFamily="34" charset="0"/>
              </a:rPr>
              <a:t>D</a:t>
            </a:r>
            <a:r>
              <a:rPr lang="en-US" sz="3200" b="1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Latha" panose="020B0604020202020204" pitchFamily="34" charset="0"/>
              </a:rPr>
              <a:t>onors </a:t>
            </a:r>
            <a:r>
              <a:rPr lang="en-US" sz="3200" b="1" dirty="0">
                <a:latin typeface="Calibri" panose="020F0502020204030204" pitchFamily="34" charset="0"/>
                <a:ea typeface="MS Mincho" panose="02020609040205080304" pitchFamily="49" charset="-128"/>
                <a:cs typeface="Latha" panose="020B0604020202020204" pitchFamily="34" charset="0"/>
              </a:rPr>
              <a:t>A</a:t>
            </a:r>
            <a:r>
              <a:rPr lang="en-US" sz="3200" b="1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Latha" panose="020B0604020202020204" pitchFamily="34" charset="0"/>
              </a:rPr>
              <a:t>nd </a:t>
            </a:r>
            <a:r>
              <a:rPr lang="en-US" sz="3200" b="1" dirty="0">
                <a:latin typeface="Calibri" panose="020F0502020204030204" pitchFamily="34" charset="0"/>
                <a:ea typeface="MS Mincho" panose="02020609040205080304" pitchFamily="49" charset="-128"/>
                <a:cs typeface="Latha" panose="020B0604020202020204" pitchFamily="34" charset="0"/>
              </a:rPr>
              <a:t>T</a:t>
            </a:r>
            <a:r>
              <a:rPr lang="en-US" sz="3200" b="1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Latha" panose="020B0604020202020204" pitchFamily="34" charset="0"/>
              </a:rPr>
              <a:t>he </a:t>
            </a:r>
            <a:r>
              <a:rPr lang="en-US" sz="3200" b="1" dirty="0" err="1">
                <a:latin typeface="Calibri" panose="020F0502020204030204" pitchFamily="34" charset="0"/>
                <a:ea typeface="MS Mincho" panose="02020609040205080304" pitchFamily="49" charset="-128"/>
                <a:cs typeface="Latha" panose="020B0604020202020204" pitchFamily="34" charset="0"/>
              </a:rPr>
              <a:t>D</a:t>
            </a:r>
            <a:r>
              <a:rPr lang="en-US" sz="3200" b="1" dirty="0" err="1">
                <a:effectLst/>
                <a:latin typeface="Calibri" panose="020F0502020204030204" pitchFamily="34" charset="0"/>
                <a:ea typeface="MS Mincho" panose="02020609040205080304" pitchFamily="49" charset="-128"/>
                <a:cs typeface="Latha" panose="020B0604020202020204" pitchFamily="34" charset="0"/>
              </a:rPr>
              <a:t>onees</a:t>
            </a:r>
            <a:endParaRPr lang="en-US" sz="3200" b="1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Latha" panose="020B0604020202020204" pitchFamily="34" charset="0"/>
            </a:endParaRPr>
          </a:p>
          <a:p>
            <a:endParaRPr lang="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F92B5E-8663-4D57-A8ED-705607ABB053}"/>
              </a:ext>
            </a:extLst>
          </p:cNvPr>
          <p:cNvSpPr/>
          <p:nvPr/>
        </p:nvSpPr>
        <p:spPr>
          <a:xfrm>
            <a:off x="2667000" y="650706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IT19236438| </a:t>
            </a:r>
            <a:r>
              <a:rPr lang="en-US" b="1" dirty="0" err="1">
                <a:solidFill>
                  <a:schemeClr val="tx1"/>
                </a:solidFill>
                <a:latin typeface="+mj-lt"/>
              </a:rPr>
              <a:t>K.U.R.O.D.Bandara</a:t>
            </a:r>
            <a:endParaRPr lang="en-US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A2292D-70E9-441F-903B-143C21410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703878"/>
            <a:ext cx="4828116" cy="36122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D16999F-C045-4EDB-815D-3E466ECCC9C9}"/>
              </a:ext>
            </a:extLst>
          </p:cNvPr>
          <p:cNvSpPr/>
          <p:nvPr/>
        </p:nvSpPr>
        <p:spPr>
          <a:xfrm>
            <a:off x="6144684" y="6449338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2022_311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0129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C650D6-EFDA-7042-AC75-D4F246962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Background</a:t>
            </a:r>
            <a:endParaRPr lang="" dirty="0"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1DFEC44-19B7-5245-8766-FE1793182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90850"/>
            <a:ext cx="11684000" cy="5181600"/>
          </a:xfrm>
        </p:spPr>
        <p:txBody>
          <a:bodyPr/>
          <a:lstStyle/>
          <a:p>
            <a:pPr marL="914400" lvl="2" indent="0" algn="just">
              <a:buNone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successful correspondence between the donors and the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donees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22743D-8A75-4A4C-9E4F-6BE30BF1B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438400"/>
            <a:ext cx="5715000" cy="2895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038375F-D436-4C73-B831-EE82BF03C275}"/>
              </a:ext>
            </a:extLst>
          </p:cNvPr>
          <p:cNvSpPr/>
          <p:nvPr/>
        </p:nvSpPr>
        <p:spPr>
          <a:xfrm>
            <a:off x="2641600" y="6402450"/>
            <a:ext cx="3505200" cy="378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IT19236438| </a:t>
            </a:r>
            <a:r>
              <a:rPr lang="en-US" b="1" dirty="0" err="1">
                <a:solidFill>
                  <a:schemeClr val="tx1"/>
                </a:solidFill>
                <a:latin typeface="+mj-lt"/>
              </a:rPr>
              <a:t>K.U.R.O.D.Bandara</a:t>
            </a:r>
            <a:endParaRPr lang="en-US" dirty="0"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7F94F0-2C4E-400B-BFE7-E5A85F033145}"/>
              </a:ext>
            </a:extLst>
          </p:cNvPr>
          <p:cNvSpPr/>
          <p:nvPr/>
        </p:nvSpPr>
        <p:spPr>
          <a:xfrm>
            <a:off x="6096000" y="644637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2022_311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851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7F13F-1BD6-7448-A8C8-E7D437611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Research Question</a:t>
            </a:r>
            <a:endParaRPr lang="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BE136-9E10-C94D-BC14-8259C3845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2" algn="just"/>
            <a:r>
              <a:rPr lang="en-US" dirty="0">
                <a:latin typeface="+mj-lt"/>
                <a:cs typeface="Arial" panose="020B0604020202020204" pitchFamily="34" charset="0"/>
              </a:rPr>
              <a:t>H</a:t>
            </a:r>
            <a:r>
              <a:rPr lang="" dirty="0">
                <a:latin typeface="+mj-lt"/>
                <a:cs typeface="Arial" panose="020B0604020202020204" pitchFamily="34" charset="0"/>
              </a:rPr>
              <a:t>ow to access relaibale national data related blood?</a:t>
            </a:r>
          </a:p>
          <a:p>
            <a:pPr lvl="2" algn="just"/>
            <a:r>
              <a:rPr lang="en-US" dirty="0">
                <a:latin typeface="+mj-lt"/>
                <a:cs typeface="Arial" panose="020B0604020202020204" pitchFamily="34" charset="0"/>
              </a:rPr>
              <a:t>How to use an application to reach a larger crowd?</a:t>
            </a:r>
          </a:p>
          <a:p>
            <a:pPr lvl="2" algn="just"/>
            <a:r>
              <a:rPr lang="en-US" dirty="0">
                <a:latin typeface="+mj-lt"/>
                <a:cs typeface="Arial" panose="020B0604020202020204" pitchFamily="34" charset="0"/>
              </a:rPr>
              <a:t>Many medical comparisons are conducted between the donor and the </a:t>
            </a:r>
            <a:r>
              <a:rPr lang="en-US" dirty="0" err="1">
                <a:latin typeface="+mj-lt"/>
                <a:cs typeface="Arial" panose="020B0604020202020204" pitchFamily="34" charset="0"/>
              </a:rPr>
              <a:t>donee</a:t>
            </a:r>
            <a:r>
              <a:rPr lang="en-US" dirty="0">
                <a:latin typeface="+mj-lt"/>
                <a:cs typeface="Arial" panose="020B0604020202020204" pitchFamily="34" charset="0"/>
              </a:rPr>
              <a:t> in an Orgon transplant, how is this procedure activated through an application?</a:t>
            </a:r>
          </a:p>
          <a:p>
            <a:pPr lvl="2" algn="just"/>
            <a:r>
              <a:rPr lang="en-US" dirty="0">
                <a:latin typeface="+mj-lt"/>
                <a:cs typeface="Arial" panose="020B0604020202020204" pitchFamily="34" charset="0"/>
              </a:rPr>
              <a:t>H</a:t>
            </a:r>
            <a:r>
              <a:rPr lang="" dirty="0">
                <a:latin typeface="+mj-lt"/>
                <a:cs typeface="Arial" panose="020B0604020202020204" pitchFamily="34" charset="0"/>
              </a:rPr>
              <a:t>ow to ensure registered donors’ privacy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38E6E2-2074-47B3-B6FF-03294A87A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810000"/>
            <a:ext cx="6096001" cy="23755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808375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81D06-128D-1D46-AD91-1222CEEB3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Research Gap</a:t>
            </a:r>
            <a:endParaRPr lang="" dirty="0"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367C4-2AD7-D44D-AB97-66DC8B14D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dirty="0">
                <a:latin typeface="+mj-lt"/>
                <a:cs typeface="Arial" panose="020B0604020202020204" pitchFamily="34" charset="0"/>
              </a:rPr>
              <a:t>Store Donors in a queue in order of registration.</a:t>
            </a:r>
          </a:p>
          <a:p>
            <a:pPr marL="0" indent="0" algn="just">
              <a:buNone/>
            </a:pPr>
            <a:r>
              <a:rPr lang="en-US" sz="2000" dirty="0">
                <a:latin typeface="+mj-lt"/>
                <a:cs typeface="Arial" panose="020B0604020202020204" pitchFamily="34" charset="0"/>
              </a:rPr>
              <a:t>•	Send confirmation message to the donor.</a:t>
            </a:r>
          </a:p>
          <a:p>
            <a:pPr marL="0" indent="0" algn="just">
              <a:buNone/>
            </a:pPr>
            <a:r>
              <a:rPr lang="en-US" sz="2000" dirty="0">
                <a:latin typeface="+mj-lt"/>
                <a:cs typeface="Arial" panose="020B0604020202020204" pitchFamily="34" charset="0"/>
              </a:rPr>
              <a:t>•	Chatbot and real-time Message</a:t>
            </a:r>
          </a:p>
          <a:p>
            <a:pPr marL="0" indent="0" algn="just">
              <a:buNone/>
            </a:pPr>
            <a:r>
              <a:rPr lang="en-US" sz="2000" dirty="0">
                <a:latin typeface="+mj-lt"/>
                <a:cs typeface="Arial" panose="020B0604020202020204" pitchFamily="34" charset="0"/>
              </a:rPr>
              <a:t>•	Share the post to social media</a:t>
            </a:r>
          </a:p>
          <a:p>
            <a:pPr marL="0" indent="0" algn="just">
              <a:buNone/>
            </a:pPr>
            <a:endParaRPr lang="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D28185-3FB2-4E56-9900-50AC33D73954}"/>
              </a:ext>
            </a:extLst>
          </p:cNvPr>
          <p:cNvSpPr/>
          <p:nvPr/>
        </p:nvSpPr>
        <p:spPr>
          <a:xfrm>
            <a:off x="2667000" y="650706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IT18220834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WIJETHILAKA R.G.K.H</a:t>
            </a:r>
            <a:r>
              <a:rPr lang="en-US" dirty="0"/>
              <a:t> 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80B379A-E6D3-4F50-AE44-ACED4B5158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7450607"/>
              </p:ext>
            </p:extLst>
          </p:nvPr>
        </p:nvGraphicFramePr>
        <p:xfrm>
          <a:off x="457200" y="2743200"/>
          <a:ext cx="10896599" cy="3164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02875">
                  <a:extLst>
                    <a:ext uri="{9D8B030D-6E8A-4147-A177-3AD203B41FA5}">
                      <a16:colId xmlns:a16="http://schemas.microsoft.com/office/drawing/2014/main" val="1036673788"/>
                    </a:ext>
                  </a:extLst>
                </a:gridCol>
                <a:gridCol w="2248431">
                  <a:extLst>
                    <a:ext uri="{9D8B030D-6E8A-4147-A177-3AD203B41FA5}">
                      <a16:colId xmlns:a16="http://schemas.microsoft.com/office/drawing/2014/main" val="3171138527"/>
                    </a:ext>
                  </a:extLst>
                </a:gridCol>
                <a:gridCol w="2248431">
                  <a:extLst>
                    <a:ext uri="{9D8B030D-6E8A-4147-A177-3AD203B41FA5}">
                      <a16:colId xmlns:a16="http://schemas.microsoft.com/office/drawing/2014/main" val="1105054982"/>
                    </a:ext>
                  </a:extLst>
                </a:gridCol>
                <a:gridCol w="2248431">
                  <a:extLst>
                    <a:ext uri="{9D8B030D-6E8A-4147-A177-3AD203B41FA5}">
                      <a16:colId xmlns:a16="http://schemas.microsoft.com/office/drawing/2014/main" val="2219777401"/>
                    </a:ext>
                  </a:extLst>
                </a:gridCol>
                <a:gridCol w="2248431">
                  <a:extLst>
                    <a:ext uri="{9D8B030D-6E8A-4147-A177-3AD203B41FA5}">
                      <a16:colId xmlns:a16="http://schemas.microsoft.com/office/drawing/2014/main" val="1330625547"/>
                    </a:ext>
                  </a:extLst>
                </a:gridCol>
              </a:tblGrid>
              <a:tr h="704299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</a:rPr>
                        <a:t>Research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Store Donors in a queue in order of registration</a:t>
                      </a:r>
                    </a:p>
                    <a:p>
                      <a:endParaRPr 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Send confirmation message to the donor</a:t>
                      </a:r>
                      <a:endParaRPr 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Chatbot and real-time Message</a:t>
                      </a:r>
                    </a:p>
                    <a:p>
                      <a:endParaRPr 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Share the post to social media</a:t>
                      </a:r>
                    </a:p>
                    <a:p>
                      <a:endParaRPr lang="en-US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602727"/>
                  </a:ext>
                </a:extLst>
              </a:tr>
              <a:tr h="60815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</a:rPr>
                        <a:t>Research[1]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340908"/>
                  </a:ext>
                </a:extLst>
              </a:tr>
              <a:tr h="6081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j-lt"/>
                        </a:rPr>
                        <a:t>Research[2]</a:t>
                      </a:r>
                    </a:p>
                    <a:p>
                      <a:endParaRPr 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387060"/>
                  </a:ext>
                </a:extLst>
              </a:tr>
              <a:tr h="6081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j-lt"/>
                        </a:rPr>
                        <a:t>Research[3]</a:t>
                      </a:r>
                    </a:p>
                    <a:p>
                      <a:endParaRPr 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885366"/>
                  </a:ext>
                </a:extLst>
              </a:tr>
              <a:tr h="6081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j-lt"/>
                        </a:rPr>
                        <a:t>Proposed System</a:t>
                      </a:r>
                    </a:p>
                    <a:p>
                      <a:endParaRPr 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87842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DD8CD9C5-926C-45D6-B8AF-5C3CBC647922}"/>
              </a:ext>
            </a:extLst>
          </p:cNvPr>
          <p:cNvSpPr/>
          <p:nvPr/>
        </p:nvSpPr>
        <p:spPr>
          <a:xfrm>
            <a:off x="2668233" y="6507059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IT19236438| </a:t>
            </a:r>
            <a:r>
              <a:rPr lang="en-US" b="1" dirty="0" err="1">
                <a:solidFill>
                  <a:schemeClr val="tx1"/>
                </a:solidFill>
                <a:latin typeface="+mj-lt"/>
              </a:rPr>
              <a:t>K.U.R.O.D.Bandara</a:t>
            </a:r>
            <a:endParaRPr lang="en-US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E570CA-66B1-484E-B74F-24B42CB199F3}"/>
              </a:ext>
            </a:extLst>
          </p:cNvPr>
          <p:cNvSpPr/>
          <p:nvPr/>
        </p:nvSpPr>
        <p:spPr>
          <a:xfrm>
            <a:off x="6096000" y="6483877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2022_311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6141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0052E-B717-DE40-A6AA-C33A9AB55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Research Question</a:t>
            </a:r>
            <a:endParaRPr lang="" dirty="0"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F4652-0AD6-4648-8C11-42B93A24F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152765"/>
            <a:ext cx="11684000" cy="5181600"/>
          </a:xfrm>
        </p:spPr>
        <p:txBody>
          <a:bodyPr/>
          <a:lstStyle/>
          <a:p>
            <a:pPr marL="0" indent="0" algn="just">
              <a:buNone/>
            </a:pPr>
            <a:endParaRPr lang="en-US" dirty="0">
              <a:latin typeface="+mj-lt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to Store Donors in a queue in order of registration?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to Send a confirmation message to the donor by filtering the first donor in the queue?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to create a Chatbot and real-time </a:t>
            </a:r>
            <a:r>
              <a:rPr lang="en-US" sz="2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Message?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2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to create and share the post on social media?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B9A159DF-8447-41EB-B28D-DCE20AE5E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4252564"/>
            <a:ext cx="4309480" cy="20775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7990A5-F223-4BF4-8C05-126671C16766}"/>
              </a:ext>
            </a:extLst>
          </p:cNvPr>
          <p:cNvSpPr/>
          <p:nvPr/>
        </p:nvSpPr>
        <p:spPr>
          <a:xfrm>
            <a:off x="2667000" y="650706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IT18220834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WIJETHILAKA R.G.K.H</a:t>
            </a:r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6F5619-F6C9-4B9C-8A7D-88B0D9F268E4}"/>
              </a:ext>
            </a:extLst>
          </p:cNvPr>
          <p:cNvSpPr/>
          <p:nvPr/>
        </p:nvSpPr>
        <p:spPr>
          <a:xfrm>
            <a:off x="2667000" y="6507059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IT19236438| </a:t>
            </a:r>
            <a:r>
              <a:rPr lang="en-US" b="1" dirty="0" err="1">
                <a:solidFill>
                  <a:schemeClr val="tx1"/>
                </a:solidFill>
                <a:latin typeface="+mj-lt"/>
              </a:rPr>
              <a:t>K.U.R.O.D.Bandara</a:t>
            </a:r>
            <a:endParaRPr lang="en-US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64D77B-D6CC-4647-B9F9-3D3C42F827A3}"/>
              </a:ext>
            </a:extLst>
          </p:cNvPr>
          <p:cNvSpPr/>
          <p:nvPr/>
        </p:nvSpPr>
        <p:spPr>
          <a:xfrm>
            <a:off x="6096000" y="6469793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2022_311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2741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E04F9-706E-0F42-A73F-E24C778E7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Specific and Sub Objectives</a:t>
            </a:r>
            <a:endParaRPr lang="" dirty="0"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605C6-AE8C-934D-A10E-BC1E4622E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679" y="1371600"/>
            <a:ext cx="11684000" cy="5181600"/>
          </a:xfrm>
        </p:spPr>
        <p:txBody>
          <a:bodyPr/>
          <a:lstStyle/>
          <a:p>
            <a:pPr algn="just"/>
            <a:r>
              <a:rPr lang="en-US" dirty="0">
                <a:latin typeface="+mj-lt"/>
                <a:cs typeface="Arial" panose="020B0604020202020204" pitchFamily="34" charset="0"/>
              </a:rPr>
              <a:t>Specific Objectives</a:t>
            </a:r>
          </a:p>
          <a:p>
            <a:pPr lvl="1" algn="just"/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successful correspondence between the donors and the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donees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/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/>
            <a:endParaRPr lang="en-US" dirty="0">
              <a:latin typeface="+mj-lt"/>
              <a:cs typeface="Arial" panose="020B0604020202020204" pitchFamily="34" charset="0"/>
            </a:endParaRPr>
          </a:p>
          <a:p>
            <a:pPr algn="just"/>
            <a:r>
              <a:rPr lang="en-US" dirty="0">
                <a:latin typeface="+mj-lt"/>
                <a:cs typeface="Arial" panose="020B0604020202020204" pitchFamily="34" charset="0"/>
              </a:rPr>
              <a:t>Sub Objectives</a:t>
            </a:r>
          </a:p>
          <a:p>
            <a:pPr lvl="1" algn="just"/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Send confirmation message to the donor </a:t>
            </a:r>
          </a:p>
          <a:p>
            <a:pPr lvl="1" algn="just"/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Chatbot and real-time </a:t>
            </a:r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Message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/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Create and Share the post on social media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/>
            <a:endParaRPr lang="en-US" dirty="0">
              <a:latin typeface="+mj-lt"/>
              <a:cs typeface="Arial" panose="020B0604020202020204" pitchFamily="34" charset="0"/>
            </a:endParaRPr>
          </a:p>
          <a:p>
            <a:pPr lvl="2" algn="just"/>
            <a:endParaRPr lang="en-US" dirty="0">
              <a:latin typeface="+mj-lt"/>
              <a:cs typeface="Arial" panose="020B0604020202020204" pitchFamily="34" charset="0"/>
            </a:endParaRPr>
          </a:p>
          <a:p>
            <a:pPr lvl="2"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BBC2A1-924E-4CB1-855E-7E0489CDFBF2}"/>
              </a:ext>
            </a:extLst>
          </p:cNvPr>
          <p:cNvSpPr/>
          <p:nvPr/>
        </p:nvSpPr>
        <p:spPr>
          <a:xfrm>
            <a:off x="2667000" y="650706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IT18220834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WIJETHILAKA R.G.K.H</a:t>
            </a:r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3E5E1B-A694-4BDB-A30E-AAF06D3B7B38}"/>
              </a:ext>
            </a:extLst>
          </p:cNvPr>
          <p:cNvSpPr/>
          <p:nvPr/>
        </p:nvSpPr>
        <p:spPr>
          <a:xfrm>
            <a:off x="2697332" y="6492977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IT19236438| </a:t>
            </a:r>
            <a:r>
              <a:rPr lang="en-US" b="1" dirty="0" err="1">
                <a:solidFill>
                  <a:schemeClr val="tx1"/>
                </a:solidFill>
                <a:latin typeface="+mj-lt"/>
              </a:rPr>
              <a:t>K.U.R.O.D.Bandara</a:t>
            </a:r>
            <a:endParaRPr lang="en-US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CC5D5B-05D0-4056-B282-E37520257249}"/>
              </a:ext>
            </a:extLst>
          </p:cNvPr>
          <p:cNvSpPr/>
          <p:nvPr/>
        </p:nvSpPr>
        <p:spPr>
          <a:xfrm>
            <a:off x="6172200" y="6466344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2022_311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3807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54792-7952-46F5-A524-88D177036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Research Methodology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D3FE52-2CD2-1143-94BE-1C51FDEC2D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A348CA-EFC8-4B9B-917F-2ED01050CFBB}"/>
              </a:ext>
            </a:extLst>
          </p:cNvPr>
          <p:cNvSpPr/>
          <p:nvPr/>
        </p:nvSpPr>
        <p:spPr>
          <a:xfrm>
            <a:off x="2667000" y="650706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IT18220834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WIJETHILAKA R.G.K.H</a:t>
            </a:r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0E4B54-E2C7-4FC2-BB88-B5DD3D455726}"/>
              </a:ext>
            </a:extLst>
          </p:cNvPr>
          <p:cNvSpPr/>
          <p:nvPr/>
        </p:nvSpPr>
        <p:spPr>
          <a:xfrm>
            <a:off x="2639484" y="6493200"/>
            <a:ext cx="3505200" cy="3487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IT19236438| </a:t>
            </a:r>
            <a:r>
              <a:rPr lang="en-US" b="1" dirty="0" err="1">
                <a:solidFill>
                  <a:schemeClr val="tx1"/>
                </a:solidFill>
                <a:latin typeface="+mj-lt"/>
              </a:rPr>
              <a:t>K.U.R.O.D.Bandara</a:t>
            </a:r>
            <a:endParaRPr lang="en-US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36294-F763-4C3F-8E79-DC84A6EFCCB7}"/>
              </a:ext>
            </a:extLst>
          </p:cNvPr>
          <p:cNvSpPr/>
          <p:nvPr/>
        </p:nvSpPr>
        <p:spPr>
          <a:xfrm>
            <a:off x="6199716" y="649320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2022_311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270102-F1C0-4888-AFA7-1443769D8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971215"/>
            <a:ext cx="4816604" cy="32990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755003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5BCC9A-B4B7-4104-BB61-7EA589338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System Diagram </a:t>
            </a:r>
            <a:endParaRPr lang="en-US" dirty="0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17CF6B65-40EB-4D08-9473-C2E3D52C0E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952" y="1143000"/>
            <a:ext cx="5469695" cy="5181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794111D-9A95-4B4B-A02A-4C246D096002}"/>
              </a:ext>
            </a:extLst>
          </p:cNvPr>
          <p:cNvSpPr/>
          <p:nvPr/>
        </p:nvSpPr>
        <p:spPr>
          <a:xfrm>
            <a:off x="2590800" y="6420205"/>
            <a:ext cx="35052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IT19236438| </a:t>
            </a:r>
            <a:r>
              <a:rPr lang="en-US" b="1" dirty="0" err="1">
                <a:solidFill>
                  <a:schemeClr val="tx1"/>
                </a:solidFill>
                <a:latin typeface="+mj-lt"/>
              </a:rPr>
              <a:t>K.U.R.O.D.Bandara</a:t>
            </a:r>
            <a:endParaRPr lang="en-US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0363FA-5323-4324-AB5E-6D7A596A070B}"/>
              </a:ext>
            </a:extLst>
          </p:cNvPr>
          <p:cNvSpPr/>
          <p:nvPr/>
        </p:nvSpPr>
        <p:spPr>
          <a:xfrm>
            <a:off x="6123865" y="6467994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2022_311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4800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A1295-BEDA-4068-ABDA-0C487EFEF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Technologies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12C11-DB27-4444-8818-9D642A516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Programming Language</a:t>
            </a:r>
          </a:p>
          <a:p>
            <a:pPr lvl="1"/>
            <a:r>
              <a:rPr lang="en-US" dirty="0">
                <a:latin typeface="+mj-lt"/>
              </a:rPr>
              <a:t>Python, JavaScript</a:t>
            </a:r>
          </a:p>
          <a:p>
            <a:pPr lvl="2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Libraries</a:t>
            </a:r>
          </a:p>
          <a:p>
            <a:pPr lvl="1"/>
            <a:r>
              <a:rPr lang="en-US" dirty="0">
                <a:latin typeface="+mj-lt"/>
              </a:rPr>
              <a:t>Firebase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9DB7C6-0D54-486A-BA16-1DDE637F88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572" y="1265510"/>
            <a:ext cx="6172200" cy="3086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9F73BB-2C6E-4E52-9F70-D1AD10E08571}"/>
              </a:ext>
            </a:extLst>
          </p:cNvPr>
          <p:cNvSpPr/>
          <p:nvPr/>
        </p:nvSpPr>
        <p:spPr>
          <a:xfrm>
            <a:off x="2622612" y="6425384"/>
            <a:ext cx="3505200" cy="378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IT19236438| </a:t>
            </a:r>
            <a:r>
              <a:rPr lang="en-US" b="1" dirty="0" err="1">
                <a:solidFill>
                  <a:schemeClr val="tx1"/>
                </a:solidFill>
                <a:latin typeface="+mj-lt"/>
              </a:rPr>
              <a:t>K.U.R.O.D.Bandara</a:t>
            </a:r>
            <a:endParaRPr lang="en-US" dirty="0"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284138-C2AB-49C1-BA99-86FC157EB0F6}"/>
              </a:ext>
            </a:extLst>
          </p:cNvPr>
          <p:cNvSpPr/>
          <p:nvPr/>
        </p:nvSpPr>
        <p:spPr>
          <a:xfrm>
            <a:off x="6127072" y="6458377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2022_311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C75489-DE1A-4BE0-B554-53558FBE4A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906" y="4191000"/>
            <a:ext cx="3565494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185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38EC5-0173-AF49-B108-B88EE64C6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>
                <a:latin typeface="+mj-lt"/>
              </a:rPr>
              <a:t>Requirements</a:t>
            </a:r>
            <a:endParaRPr lang="" dirty="0"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377EC-3936-9C40-B4C0-CEF56156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User Requirements</a:t>
            </a:r>
          </a:p>
          <a:p>
            <a:pPr lvl="1" indent="-342900">
              <a:lnSpc>
                <a:spcPct val="107000"/>
              </a:lnSpc>
              <a:spcBef>
                <a:spcPts val="0"/>
              </a:spcBef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Need to send a confirmation message to the donor </a:t>
            </a:r>
          </a:p>
          <a:p>
            <a:pPr lvl="1" indent="-342900">
              <a:lnSpc>
                <a:spcPct val="107000"/>
              </a:lnSpc>
              <a:spcBef>
                <a:spcPts val="0"/>
              </a:spcBef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Should create a chatbot by adding the donor who responded and the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donee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Need to get permission to Create and Share the post on social media 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System requirements (For implementation) </a:t>
            </a:r>
          </a:p>
          <a:p>
            <a:endParaRPr lang="" dirty="0"/>
          </a:p>
        </p:txBody>
      </p: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F9D8DA41-7EB3-407A-92E3-284939FA9F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3200400"/>
            <a:ext cx="3048000" cy="3124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C17AD3-1B74-45BD-ABAD-8F9723105AC7}"/>
              </a:ext>
            </a:extLst>
          </p:cNvPr>
          <p:cNvSpPr/>
          <p:nvPr/>
        </p:nvSpPr>
        <p:spPr>
          <a:xfrm>
            <a:off x="2667000" y="650706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IT18220834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WIJETHILAKA R.G.K.H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621D99-2053-4166-A1DE-BD72806796FE}"/>
              </a:ext>
            </a:extLst>
          </p:cNvPr>
          <p:cNvSpPr/>
          <p:nvPr/>
        </p:nvSpPr>
        <p:spPr>
          <a:xfrm>
            <a:off x="2641600" y="6490981"/>
            <a:ext cx="3505200" cy="350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IT19236438| </a:t>
            </a:r>
            <a:r>
              <a:rPr lang="en-US" b="1" dirty="0" err="1">
                <a:solidFill>
                  <a:schemeClr val="tx1"/>
                </a:solidFill>
                <a:latin typeface="+mj-lt"/>
              </a:rPr>
              <a:t>K.U.R.O.D.Bandara</a:t>
            </a:r>
            <a:endParaRPr lang="en-US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CFB433-B991-4960-8533-99FFF6B57C4E}"/>
              </a:ext>
            </a:extLst>
          </p:cNvPr>
          <p:cNvSpPr/>
          <p:nvPr/>
        </p:nvSpPr>
        <p:spPr>
          <a:xfrm>
            <a:off x="6096000" y="6490981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2022_311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4284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90185-EBD3-4247-B34F-AA09CF2DE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Requirements contd.. </a:t>
            </a:r>
            <a:endParaRPr lang="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EF444-6CE0-4C45-93B6-A853C2EAC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Software Specific Requirements</a:t>
            </a:r>
          </a:p>
          <a:p>
            <a:pPr lvl="2"/>
            <a:r>
              <a:rPr lang="en-US" dirty="0">
                <a:latin typeface="+mj-lt"/>
              </a:rPr>
              <a:t>Functional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Login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Registration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Send a confirmation message to the donor 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Create a chatbot by adding the donor who responded and the </a:t>
            </a:r>
            <a:r>
              <a:rPr lang="en-US" dirty="0" err="1">
                <a:latin typeface="+mj-lt"/>
              </a:rPr>
              <a:t>donee</a:t>
            </a:r>
            <a:endParaRPr lang="en-US" dirty="0">
              <a:latin typeface="+mj-lt"/>
            </a:endParaRPr>
          </a:p>
          <a:p>
            <a:pPr lvl="3"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Create and Share the post on social media </a:t>
            </a:r>
          </a:p>
          <a:p>
            <a:pPr marL="1371600" lvl="3" indent="0">
              <a:buNone/>
            </a:pPr>
            <a:endParaRPr lang="en-US" dirty="0">
              <a:latin typeface="+mj-lt"/>
            </a:endParaRPr>
          </a:p>
          <a:p>
            <a:pPr lvl="2"/>
            <a:r>
              <a:rPr lang="en-US" dirty="0">
                <a:latin typeface="+mj-lt"/>
              </a:rPr>
              <a:t>Non functional </a:t>
            </a:r>
          </a:p>
          <a:p>
            <a:pPr marL="1371600" lvl="3" indent="0">
              <a:buNone/>
            </a:pPr>
            <a:endParaRPr lang="en-US" b="0" i="0" dirty="0">
              <a:effectLst/>
              <a:latin typeface="+mj-lt"/>
            </a:endParaRPr>
          </a:p>
          <a:p>
            <a:pPr lvl="3"/>
            <a:endParaRPr lang="en-US" dirty="0">
              <a:latin typeface="+mj-lt"/>
            </a:endParaRPr>
          </a:p>
          <a:p>
            <a:pPr lvl="3"/>
            <a:endParaRPr lang="en-US" dirty="0">
              <a:latin typeface="+mj-lt"/>
            </a:endParaRPr>
          </a:p>
          <a:p>
            <a:pPr lvl="3"/>
            <a:endParaRPr lang="en-US" dirty="0">
              <a:latin typeface="+mj-lt"/>
            </a:endParaRPr>
          </a:p>
          <a:p>
            <a:pPr lvl="3"/>
            <a:endParaRPr lang="en-US" dirty="0">
              <a:latin typeface="+mj-lt"/>
            </a:endParaRPr>
          </a:p>
          <a:p>
            <a:pPr marL="1371600" lvl="3" indent="0">
              <a:buNone/>
            </a:pPr>
            <a:endParaRPr lang="en-US" dirty="0">
              <a:latin typeface="+mj-lt"/>
            </a:endParaRPr>
          </a:p>
          <a:p>
            <a:pPr marL="1371600" lvl="3" indent="0">
              <a:buNone/>
            </a:pPr>
            <a:endParaRPr lang="en-US" dirty="0">
              <a:latin typeface="+mj-lt"/>
            </a:endParaRPr>
          </a:p>
          <a:p>
            <a:pPr lvl="2"/>
            <a:endParaRPr lang="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9FE402-370C-4E27-B765-5BDB211C774A}"/>
              </a:ext>
            </a:extLst>
          </p:cNvPr>
          <p:cNvSpPr/>
          <p:nvPr/>
        </p:nvSpPr>
        <p:spPr>
          <a:xfrm>
            <a:off x="6858000" y="2819400"/>
            <a:ext cx="45720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0F79EC-9E04-4C22-979C-1B74482DC9D0}"/>
              </a:ext>
            </a:extLst>
          </p:cNvPr>
          <p:cNvSpPr/>
          <p:nvPr/>
        </p:nvSpPr>
        <p:spPr>
          <a:xfrm>
            <a:off x="2667000" y="650706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IT18220834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WIJETHILAKA R.G.K.H</a:t>
            </a:r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758E19-13E9-432B-B545-B7B8CF09ABDC}"/>
              </a:ext>
            </a:extLst>
          </p:cNvPr>
          <p:cNvSpPr/>
          <p:nvPr/>
        </p:nvSpPr>
        <p:spPr>
          <a:xfrm>
            <a:off x="2667000" y="6484516"/>
            <a:ext cx="3505200" cy="349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IT19236438| </a:t>
            </a:r>
            <a:r>
              <a:rPr lang="en-US" b="1" dirty="0" err="1">
                <a:solidFill>
                  <a:schemeClr val="tx1"/>
                </a:solidFill>
                <a:latin typeface="+mj-lt"/>
              </a:rPr>
              <a:t>K.U.R.O.D.Bandara</a:t>
            </a:r>
            <a:endParaRPr lang="en-US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BC0EBE-5F3B-4CAF-90D3-7EC8329881C8}"/>
              </a:ext>
            </a:extLst>
          </p:cNvPr>
          <p:cNvSpPr/>
          <p:nvPr/>
        </p:nvSpPr>
        <p:spPr>
          <a:xfrm>
            <a:off x="6146800" y="6489696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2022_311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1024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E8C250-B68D-4332-8180-5B3102B01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Work Breakdown Structure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D1BCD63-5993-48DE-B980-B4EFADDA4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B4CE29-34E9-46AF-8792-E215F0BD272D}"/>
              </a:ext>
            </a:extLst>
          </p:cNvPr>
          <p:cNvSpPr/>
          <p:nvPr/>
        </p:nvSpPr>
        <p:spPr>
          <a:xfrm>
            <a:off x="2645299" y="6370638"/>
            <a:ext cx="3505200" cy="4391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IT19236438| </a:t>
            </a:r>
            <a:r>
              <a:rPr lang="en-US" b="1" dirty="0" err="1">
                <a:solidFill>
                  <a:schemeClr val="tx1"/>
                </a:solidFill>
                <a:latin typeface="+mj-lt"/>
              </a:rPr>
              <a:t>K.U.R.O.D.Bandara</a:t>
            </a:r>
            <a:endParaRPr lang="en-US" dirty="0"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3466B3-A9DA-4890-B44C-D0008296102C}"/>
              </a:ext>
            </a:extLst>
          </p:cNvPr>
          <p:cNvSpPr/>
          <p:nvPr/>
        </p:nvSpPr>
        <p:spPr>
          <a:xfrm>
            <a:off x="6146060" y="6480061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2022_311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1354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5C33F-A574-44D8-9FA5-6DE67E801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Supportive information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EE52CB8-9030-4BE7-B868-041CB5683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613" y="4237038"/>
            <a:ext cx="10363200" cy="1500187"/>
          </a:xfrm>
        </p:spPr>
        <p:txBody>
          <a:bodyPr/>
          <a:lstStyle/>
          <a:p>
            <a:endParaRPr lang="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80816F-A7C6-45C8-B92A-4CF016898650}"/>
              </a:ext>
            </a:extLst>
          </p:cNvPr>
          <p:cNvSpPr/>
          <p:nvPr/>
        </p:nvSpPr>
        <p:spPr>
          <a:xfrm>
            <a:off x="2667000" y="650706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IT18220834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WIJETHILAKA R.G.K.H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846028-2BD6-46F1-A09E-53DC684F5F97}"/>
              </a:ext>
            </a:extLst>
          </p:cNvPr>
          <p:cNvSpPr/>
          <p:nvPr/>
        </p:nvSpPr>
        <p:spPr>
          <a:xfrm>
            <a:off x="2641600" y="6019800"/>
            <a:ext cx="3505200" cy="8359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IT19236438| </a:t>
            </a:r>
            <a:r>
              <a:rPr lang="en-US" b="1" dirty="0" err="1">
                <a:solidFill>
                  <a:schemeClr val="tx1"/>
                </a:solidFill>
              </a:rPr>
              <a:t>K.U.R.O.D.</a:t>
            </a:r>
            <a:r>
              <a:rPr lang="en-US" b="1" dirty="0" err="1">
                <a:solidFill>
                  <a:schemeClr val="tx1"/>
                </a:solidFill>
                <a:latin typeface="+mj-lt"/>
              </a:rPr>
              <a:t>Bandara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232D16-FB5F-4802-A4ED-CB42045A00FA}"/>
              </a:ext>
            </a:extLst>
          </p:cNvPr>
          <p:cNvSpPr/>
          <p:nvPr/>
        </p:nvSpPr>
        <p:spPr>
          <a:xfrm>
            <a:off x="2645299" y="6370638"/>
            <a:ext cx="3505200" cy="4391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IT19236438| </a:t>
            </a:r>
            <a:r>
              <a:rPr lang="en-US" b="1" dirty="0" err="1">
                <a:solidFill>
                  <a:schemeClr val="tx1"/>
                </a:solidFill>
                <a:latin typeface="+mj-lt"/>
              </a:rPr>
              <a:t>K.U.R.O.D.Bandara</a:t>
            </a:r>
            <a:endParaRPr lang="en-US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59DE3A-9ECD-40E6-BC3B-2F00342CAADC}"/>
              </a:ext>
            </a:extLst>
          </p:cNvPr>
          <p:cNvSpPr/>
          <p:nvPr/>
        </p:nvSpPr>
        <p:spPr>
          <a:xfrm>
            <a:off x="6168501" y="6474882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2022_311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159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711B7-D832-C542-A4F7-D708524BB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Objectives</a:t>
            </a:r>
            <a:endParaRPr lang="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5F3D2-877C-F945-8FE1-D40A303CC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+mj-lt"/>
                <a:cs typeface="Arial" panose="020B0604020202020204" pitchFamily="34" charset="0"/>
              </a:rPr>
              <a:t>Main Objective </a:t>
            </a:r>
          </a:p>
          <a:p>
            <a:pPr lvl="1" algn="just"/>
            <a:r>
              <a:rPr lang="en-US" sz="2000" dirty="0">
                <a:latin typeface="+mj-lt"/>
                <a:cs typeface="Arial" panose="020B0604020202020204" pitchFamily="34" charset="0"/>
              </a:rPr>
              <a:t>Design and develop an application to manage blood and organ donations in Sri Lanka Using NLP, Indexing technique, Google map API, Real time messaging, Image Processing</a:t>
            </a:r>
          </a:p>
          <a:p>
            <a:pPr algn="just"/>
            <a:endParaRPr lang="en-US" dirty="0">
              <a:latin typeface="+mj-lt"/>
              <a:cs typeface="Arial" panose="020B0604020202020204" pitchFamily="34" charset="0"/>
            </a:endParaRPr>
          </a:p>
          <a:p>
            <a:pPr algn="just"/>
            <a:r>
              <a:rPr lang="en-US" dirty="0">
                <a:latin typeface="+mj-lt"/>
                <a:cs typeface="Arial" panose="020B0604020202020204" pitchFamily="34" charset="0"/>
              </a:rPr>
              <a:t>Sub Objectives</a:t>
            </a:r>
          </a:p>
          <a:p>
            <a:pPr lvl="1" algn="just"/>
            <a:r>
              <a:rPr lang="en-US" sz="2000" dirty="0">
                <a:latin typeface="+mj-lt"/>
                <a:cs typeface="Arial" panose="020B0604020202020204" pitchFamily="34" charset="0"/>
              </a:rPr>
              <a:t>Design and develop a component to Predict future blood usage using gathering and analyzing of anonymous data </a:t>
            </a:r>
          </a:p>
          <a:p>
            <a:pPr lvl="1" algn="just"/>
            <a:r>
              <a:rPr lang="en-US" sz="2000" dirty="0">
                <a:latin typeface="+mj-lt"/>
                <a:cs typeface="Arial" panose="020B0604020202020204" pitchFamily="34" charset="0"/>
              </a:rPr>
              <a:t>Design and develop a component to manage the blood donation camps effectively</a:t>
            </a:r>
          </a:p>
          <a:p>
            <a:pPr lvl="1" algn="just"/>
            <a:r>
              <a:rPr lang="en-US" sz="2000" dirty="0">
                <a:latin typeface="+mj-lt"/>
                <a:cs typeface="Arial" panose="020B0604020202020204" pitchFamily="34" charset="0"/>
              </a:rPr>
              <a:t>Design and Develop the component to Create a successful correspondence in between the donors and the done</a:t>
            </a:r>
          </a:p>
          <a:p>
            <a:pPr lvl="1" algn="just"/>
            <a:r>
              <a:rPr lang="en-US" sz="2000" dirty="0">
                <a:latin typeface="+mj-lt"/>
                <a:cs typeface="Arial" panose="020B0604020202020204" pitchFamily="34" charset="0"/>
              </a:rPr>
              <a:t>Design and Develop the component to manage the connection between blood bank and donors according to the needs and managing passbook</a:t>
            </a:r>
          </a:p>
          <a:p>
            <a:pPr lvl="1" algn="just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6567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E7931-62CE-B44B-80B3-BFF2089D6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Commercialization</a:t>
            </a:r>
            <a:endParaRPr lang="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DD045-5F5B-7A49-AB30-F5C981398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 benefits</a:t>
            </a:r>
          </a:p>
          <a:p>
            <a:pPr lvl="1"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case of need of an organ, can easily find a donor</a:t>
            </a:r>
          </a:p>
          <a:p>
            <a:pPr lvl="1"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Since it is possible to create a chatbot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donee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can directly get the information from the donor</a:t>
            </a:r>
          </a:p>
          <a:p>
            <a:pPr marL="914400" lvl="2" indent="0" algn="just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Suggesting industries</a:t>
            </a:r>
          </a:p>
          <a:p>
            <a:pPr lvl="1"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algn="just"/>
            <a:endParaRPr lang="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2CE4F8-FACE-4D3D-A493-9CA7C7B66D56}"/>
              </a:ext>
            </a:extLst>
          </p:cNvPr>
          <p:cNvSpPr/>
          <p:nvPr/>
        </p:nvSpPr>
        <p:spPr>
          <a:xfrm>
            <a:off x="2667000" y="650706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IT18220834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WIJETHILAKA R.G.K.H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3F1539-03C6-42F3-8591-74B87C16B519}"/>
              </a:ext>
            </a:extLst>
          </p:cNvPr>
          <p:cNvSpPr/>
          <p:nvPr/>
        </p:nvSpPr>
        <p:spPr>
          <a:xfrm>
            <a:off x="2645299" y="6370638"/>
            <a:ext cx="3505200" cy="4391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IT19236438| </a:t>
            </a:r>
            <a:r>
              <a:rPr lang="en-US" b="1" dirty="0" err="1">
                <a:solidFill>
                  <a:schemeClr val="tx1"/>
                </a:solidFill>
                <a:latin typeface="+mj-lt"/>
              </a:rPr>
              <a:t>K.U.R.O.D.Bandara</a:t>
            </a:r>
            <a:endParaRPr lang="en-US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776FE4-24CB-45AC-9A6B-7447ABDC3219}"/>
              </a:ext>
            </a:extLst>
          </p:cNvPr>
          <p:cNvSpPr/>
          <p:nvPr/>
        </p:nvSpPr>
        <p:spPr>
          <a:xfrm>
            <a:off x="6193901" y="6501414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2022_311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8881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25A2-0ABA-476F-93A9-CAE8E1CC4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3D551-122C-4719-815B-4B734524E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sz="1600" dirty="0"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9D165F-500F-4C0B-954A-8CB365C97BE5}"/>
              </a:ext>
            </a:extLst>
          </p:cNvPr>
          <p:cNvSpPr/>
          <p:nvPr/>
        </p:nvSpPr>
        <p:spPr>
          <a:xfrm>
            <a:off x="2667000" y="650706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IT18220834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WIJETHILAKA R.G.K.H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535E6B-D373-4EEE-909E-F2A31468E067}"/>
              </a:ext>
            </a:extLst>
          </p:cNvPr>
          <p:cNvSpPr/>
          <p:nvPr/>
        </p:nvSpPr>
        <p:spPr>
          <a:xfrm>
            <a:off x="2645299" y="6370638"/>
            <a:ext cx="3505200" cy="4391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IT19236438| </a:t>
            </a:r>
            <a:r>
              <a:rPr lang="en-US" b="1" dirty="0" err="1">
                <a:solidFill>
                  <a:schemeClr val="tx1"/>
                </a:solidFill>
                <a:latin typeface="+mj-lt"/>
              </a:rPr>
              <a:t>K.U.R.O.D.Bandara</a:t>
            </a:r>
            <a:endParaRPr lang="en-US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C45774-F6C5-4537-84E2-E05641B08CC4}"/>
              </a:ext>
            </a:extLst>
          </p:cNvPr>
          <p:cNvSpPr/>
          <p:nvPr/>
        </p:nvSpPr>
        <p:spPr>
          <a:xfrm>
            <a:off x="6193901" y="6474882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2022_311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23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950" y="2862603"/>
            <a:ext cx="10363200" cy="1362075"/>
          </a:xfrm>
        </p:spPr>
        <p:txBody>
          <a:bodyPr/>
          <a:lstStyle/>
          <a:p>
            <a:r>
              <a:rPr lang="en-US" dirty="0">
                <a:latin typeface="+mj-lt"/>
              </a:rPr>
              <a:t>IT19115108 | </a:t>
            </a:r>
            <a:r>
              <a:rPr lang="en-US" dirty="0" err="1">
                <a:latin typeface="+mj-lt"/>
              </a:rPr>
              <a:t>Malkanthi.P.L</a:t>
            </a:r>
            <a:endParaRPr lang="en-US" dirty="0"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8950" y="3962400"/>
            <a:ext cx="10363200" cy="1500187"/>
          </a:xfrm>
        </p:spPr>
        <p:txBody>
          <a:bodyPr/>
          <a:lstStyle/>
          <a:p>
            <a:r>
              <a:rPr lang="en-US" dirty="0">
                <a:latin typeface="+mj-lt"/>
              </a:rPr>
              <a:t>Specialization In Information Technology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CFDBC-ED72-43D2-82DC-7614D8566A77}"/>
              </a:ext>
            </a:extLst>
          </p:cNvPr>
          <p:cNvSpPr/>
          <p:nvPr/>
        </p:nvSpPr>
        <p:spPr>
          <a:xfrm>
            <a:off x="10058400" y="152400"/>
            <a:ext cx="2057400" cy="2438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354A54-B4F9-4DA7-B269-B81C6609F2F7}"/>
              </a:ext>
            </a:extLst>
          </p:cNvPr>
          <p:cNvSpPr/>
          <p:nvPr/>
        </p:nvSpPr>
        <p:spPr>
          <a:xfrm>
            <a:off x="5867400" y="6462314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2022_311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C6C5B7-E7E7-48C1-AE3B-0C7E0A236C89}"/>
              </a:ext>
            </a:extLst>
          </p:cNvPr>
          <p:cNvSpPr/>
          <p:nvPr/>
        </p:nvSpPr>
        <p:spPr>
          <a:xfrm>
            <a:off x="2743200" y="6462314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IT19115108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Malkanthi.P.L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785D83-413D-4696-BF47-F377599550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5" t="7278" r="26939" b="44941"/>
          <a:stretch/>
        </p:blipFill>
        <p:spPr>
          <a:xfrm>
            <a:off x="10119804" y="1"/>
            <a:ext cx="2057401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9607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E8883F-180F-41FF-B53F-EF49BD956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DDDC12-7118-784A-B738-06412C8D87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" sz="3200" b="1" dirty="0">
                <a:latin typeface="+mj-lt"/>
              </a:rPr>
              <a:t>Emergency Blood Donation Management &amp; Managing Online Passbook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7C074-065F-4CF2-BEDB-1EC24D655933}"/>
              </a:ext>
            </a:extLst>
          </p:cNvPr>
          <p:cNvSpPr/>
          <p:nvPr/>
        </p:nvSpPr>
        <p:spPr>
          <a:xfrm>
            <a:off x="2667000" y="650706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IT18212150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T.D. BALASOORIYA</a:t>
            </a:r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850FEA-D7B0-41A1-A143-C2324A137453}"/>
              </a:ext>
            </a:extLst>
          </p:cNvPr>
          <p:cNvSpPr/>
          <p:nvPr/>
        </p:nvSpPr>
        <p:spPr>
          <a:xfrm>
            <a:off x="6144684" y="6476755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2022_311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AA3F4E-5165-4F02-8C00-3F6602D9CF5F}"/>
              </a:ext>
            </a:extLst>
          </p:cNvPr>
          <p:cNvSpPr/>
          <p:nvPr/>
        </p:nvSpPr>
        <p:spPr>
          <a:xfrm>
            <a:off x="2895600" y="644645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IT19115108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Malkanthi.P.L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78984-0D49-40C7-A938-6BCBD2B6B1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6" b="10697"/>
          <a:stretch/>
        </p:blipFill>
        <p:spPr>
          <a:xfrm>
            <a:off x="5562600" y="217162"/>
            <a:ext cx="3398231" cy="33110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935876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C650D6-EFDA-7042-AC75-D4F246962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  <a:endParaRPr lang="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1DFEC44-19B7-5245-8766-FE1793182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2" indent="0" algn="just">
              <a:buNone/>
            </a:pPr>
            <a:r>
              <a:rPr lang="en-US" dirty="0">
                <a:latin typeface="+mj-lt"/>
                <a:cs typeface="Arial" panose="020B0604020202020204" pitchFamily="34" charset="0"/>
              </a:rPr>
              <a:t> </a:t>
            </a:r>
          </a:p>
          <a:p>
            <a:pPr marL="914400" lvl="2" indent="0" algn="just">
              <a:buNone/>
            </a:pPr>
            <a:endParaRPr lang="en-US" dirty="0">
              <a:latin typeface="+mj-lt"/>
              <a:cs typeface="Arial" panose="020B0604020202020204" pitchFamily="34" charset="0"/>
            </a:endParaRPr>
          </a:p>
          <a:p>
            <a:pPr lvl="2" algn="just"/>
            <a:endParaRPr lang="en-US" dirty="0">
              <a:latin typeface="+mj-lt"/>
              <a:cs typeface="Arial" panose="020B0604020202020204" pitchFamily="34" charset="0"/>
            </a:endParaRPr>
          </a:p>
          <a:p>
            <a:pPr algn="just"/>
            <a:endParaRPr lang="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994F85-3803-4BE5-9835-B21860FFDE64}"/>
              </a:ext>
            </a:extLst>
          </p:cNvPr>
          <p:cNvSpPr/>
          <p:nvPr/>
        </p:nvSpPr>
        <p:spPr>
          <a:xfrm>
            <a:off x="2667000" y="650706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IT18212150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T.D. BALASOORIYA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BE0562-6224-44CE-BCF6-47A1BBF1FEDC}"/>
              </a:ext>
            </a:extLst>
          </p:cNvPr>
          <p:cNvSpPr/>
          <p:nvPr/>
        </p:nvSpPr>
        <p:spPr>
          <a:xfrm>
            <a:off x="2895600" y="644645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IT19115108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Malkanthi.P.L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90EE95-8605-495A-94A5-7D1EC4C36535}"/>
              </a:ext>
            </a:extLst>
          </p:cNvPr>
          <p:cNvSpPr/>
          <p:nvPr/>
        </p:nvSpPr>
        <p:spPr>
          <a:xfrm>
            <a:off x="6144684" y="6476755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2022_311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6F16CC-62F0-4AAA-8EE6-0A6CB46A9412}"/>
              </a:ext>
            </a:extLst>
          </p:cNvPr>
          <p:cNvSpPr txBox="1"/>
          <p:nvPr/>
        </p:nvSpPr>
        <p:spPr>
          <a:xfrm>
            <a:off x="457200" y="1752600"/>
            <a:ext cx="10591800" cy="185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Many researchers have done different researches on blood donation.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Manage the connection between blood bank and donors according to the needs 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9FCE57-1167-4522-843F-7FB56FFE8B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971800"/>
            <a:ext cx="6400800" cy="2857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996817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81D06-128D-1D46-AD91-1222CEEB3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Gap</a:t>
            </a:r>
            <a:endParaRPr lang="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367C4-2AD7-D44D-AB97-66DC8B14D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43147"/>
            <a:ext cx="11684000" cy="5181600"/>
          </a:xfrm>
        </p:spPr>
        <p:txBody>
          <a:bodyPr/>
          <a:lstStyle/>
          <a:p>
            <a:r>
              <a:rPr lang="en-US" sz="1400" dirty="0">
                <a:latin typeface="+mj-lt"/>
                <a:cs typeface="Arial" panose="020B0604020202020204" pitchFamily="34" charset="0"/>
              </a:rPr>
              <a:t>Live tracking donors via GPS</a:t>
            </a:r>
          </a:p>
          <a:p>
            <a:r>
              <a:rPr lang="en-US" sz="1400" dirty="0">
                <a:latin typeface="+mj-lt"/>
                <a:cs typeface="Arial" panose="020B0604020202020204" pitchFamily="34" charset="0"/>
              </a:rPr>
              <a:t>Filtering eligible donors (blood group, chronic donor, nearby location)</a:t>
            </a:r>
          </a:p>
          <a:p>
            <a:r>
              <a:rPr lang="en-US" sz="1400" dirty="0">
                <a:latin typeface="+mj-lt"/>
                <a:cs typeface="Arial" panose="020B0604020202020204" pitchFamily="34" charset="0"/>
              </a:rPr>
              <a:t>Automatically detect the chronic donors &amp; send reminders</a:t>
            </a:r>
          </a:p>
          <a:p>
            <a:r>
              <a:rPr lang="en-US" sz="1400" dirty="0">
                <a:latin typeface="+mj-lt"/>
                <a:cs typeface="Arial" panose="020B0604020202020204" pitchFamily="34" charset="0"/>
              </a:rPr>
              <a:t>Provide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individualized</a:t>
            </a:r>
            <a:r>
              <a:rPr lang="en-US" sz="1400" dirty="0">
                <a:latin typeface="+mj-lt"/>
                <a:cs typeface="Arial" panose="020B0604020202020204" pitchFamily="34" charset="0"/>
              </a:rPr>
              <a:t> QR code</a:t>
            </a:r>
          </a:p>
          <a:p>
            <a:r>
              <a:rPr lang="en-US" sz="1400" dirty="0">
                <a:latin typeface="+mj-lt"/>
                <a:cs typeface="Arial" panose="020B0604020202020204" pitchFamily="34" charset="0"/>
              </a:rPr>
              <a:t>Provide online passbook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AEC9F0-91C6-445E-AFB0-53C817566C0A}"/>
              </a:ext>
            </a:extLst>
          </p:cNvPr>
          <p:cNvSpPr/>
          <p:nvPr/>
        </p:nvSpPr>
        <p:spPr>
          <a:xfrm>
            <a:off x="2667000" y="650706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IT18212150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T.D. BALASOORIYA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C617A5-4F3F-47CC-ADAE-362B5ADE9092}"/>
              </a:ext>
            </a:extLst>
          </p:cNvPr>
          <p:cNvSpPr/>
          <p:nvPr/>
        </p:nvSpPr>
        <p:spPr>
          <a:xfrm>
            <a:off x="2895600" y="644645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IT19115108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Malkanthi.P.L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DCDC5-CAED-4375-8757-8FEB049868FD}"/>
              </a:ext>
            </a:extLst>
          </p:cNvPr>
          <p:cNvSpPr/>
          <p:nvPr/>
        </p:nvSpPr>
        <p:spPr>
          <a:xfrm>
            <a:off x="6144684" y="6476755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2022_311</a:t>
            </a:r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364510D-B1F5-48DF-98A6-9C9B0034AA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992091"/>
              </p:ext>
            </p:extLst>
          </p:nvPr>
        </p:nvGraphicFramePr>
        <p:xfrm>
          <a:off x="533400" y="2641714"/>
          <a:ext cx="10744200" cy="3779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2399">
                  <a:extLst>
                    <a:ext uri="{9D8B030D-6E8A-4147-A177-3AD203B41FA5}">
                      <a16:colId xmlns:a16="http://schemas.microsoft.com/office/drawing/2014/main" val="1317598328"/>
                    </a:ext>
                  </a:extLst>
                </a:gridCol>
                <a:gridCol w="2481145">
                  <a:extLst>
                    <a:ext uri="{9D8B030D-6E8A-4147-A177-3AD203B41FA5}">
                      <a16:colId xmlns:a16="http://schemas.microsoft.com/office/drawing/2014/main" val="3196734595"/>
                    </a:ext>
                  </a:extLst>
                </a:gridCol>
                <a:gridCol w="1787664">
                  <a:extLst>
                    <a:ext uri="{9D8B030D-6E8A-4147-A177-3AD203B41FA5}">
                      <a16:colId xmlns:a16="http://schemas.microsoft.com/office/drawing/2014/main" val="195956183"/>
                    </a:ext>
                  </a:extLst>
                </a:gridCol>
                <a:gridCol w="1787664">
                  <a:extLst>
                    <a:ext uri="{9D8B030D-6E8A-4147-A177-3AD203B41FA5}">
                      <a16:colId xmlns:a16="http://schemas.microsoft.com/office/drawing/2014/main" val="2935363905"/>
                    </a:ext>
                  </a:extLst>
                </a:gridCol>
                <a:gridCol w="1787664">
                  <a:extLst>
                    <a:ext uri="{9D8B030D-6E8A-4147-A177-3AD203B41FA5}">
                      <a16:colId xmlns:a16="http://schemas.microsoft.com/office/drawing/2014/main" val="1203663807"/>
                    </a:ext>
                  </a:extLst>
                </a:gridCol>
                <a:gridCol w="1787664">
                  <a:extLst>
                    <a:ext uri="{9D8B030D-6E8A-4147-A177-3AD203B41FA5}">
                      <a16:colId xmlns:a16="http://schemas.microsoft.com/office/drawing/2014/main" val="2822562011"/>
                    </a:ext>
                  </a:extLst>
                </a:gridCol>
              </a:tblGrid>
              <a:tr h="910981">
                <a:tc>
                  <a:txBody>
                    <a:bodyPr/>
                    <a:lstStyle/>
                    <a:p>
                      <a:r>
                        <a:rPr lang="en-US" sz="1400" dirty="0"/>
                        <a:t>Research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Live tracking donors via GPS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Filtering eligible donors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Automatically detect the chronic donors &amp; send reminders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Provide individualized QR code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Provide online passbook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48839"/>
                  </a:ext>
                </a:extLst>
              </a:tr>
              <a:tr h="5583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Research[1]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405606"/>
                  </a:ext>
                </a:extLst>
              </a:tr>
              <a:tr h="5583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Research[2]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170003"/>
                  </a:ext>
                </a:extLst>
              </a:tr>
              <a:tr h="5583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Research[3]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882990"/>
                  </a:ext>
                </a:extLst>
              </a:tr>
              <a:tr h="5583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Research[4]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411234"/>
                  </a:ext>
                </a:extLst>
              </a:tr>
              <a:tr h="482766">
                <a:tc>
                  <a:txBody>
                    <a:bodyPr/>
                    <a:lstStyle/>
                    <a:p>
                      <a:r>
                        <a:rPr lang="en-US" sz="1400" dirty="0"/>
                        <a:t>Proposed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754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66529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0052E-B717-DE40-A6AA-C33A9AB55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obe Devanagari"/>
              </a:rPr>
              <a:t>Research Question</a:t>
            </a:r>
            <a:endParaRPr lang="" dirty="0">
              <a:latin typeface="Adobe Devanaga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F4652-0AD6-4648-8C11-42B93A24F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34354"/>
            <a:ext cx="11684000" cy="5181600"/>
          </a:xfrm>
        </p:spPr>
        <p:txBody>
          <a:bodyPr/>
          <a:lstStyle/>
          <a:p>
            <a:pPr algn="just"/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to generate QR code?</a:t>
            </a:r>
          </a:p>
          <a:p>
            <a:pPr algn="just"/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to send messages by filtering eligible donors?</a:t>
            </a:r>
          </a:p>
          <a:p>
            <a:pPr algn="just"/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to develop a user-friendly application?</a:t>
            </a:r>
          </a:p>
          <a:p>
            <a:pPr algn="just"/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ow to tracking donors using google map?</a:t>
            </a:r>
          </a:p>
          <a:p>
            <a:pPr algn="just"/>
            <a:endParaRPr lang="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1080A8-8527-478B-8A22-AEAB79BEA5FC}"/>
              </a:ext>
            </a:extLst>
          </p:cNvPr>
          <p:cNvSpPr/>
          <p:nvPr/>
        </p:nvSpPr>
        <p:spPr>
          <a:xfrm>
            <a:off x="2667000" y="650706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IT18212150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T.D. BALASOORIYA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F04F45-29F5-4D7B-8151-1485EB752251}"/>
              </a:ext>
            </a:extLst>
          </p:cNvPr>
          <p:cNvSpPr/>
          <p:nvPr/>
        </p:nvSpPr>
        <p:spPr>
          <a:xfrm>
            <a:off x="2895600" y="644645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IT19115108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Malkanthi.P.L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CAF4D9-C047-4D41-8DF8-3D95C47894F8}"/>
              </a:ext>
            </a:extLst>
          </p:cNvPr>
          <p:cNvSpPr/>
          <p:nvPr/>
        </p:nvSpPr>
        <p:spPr>
          <a:xfrm>
            <a:off x="6144684" y="6476755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2022_311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210A85-9FFE-4A4D-B334-65F2B37B23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8" b="7064"/>
          <a:stretch/>
        </p:blipFill>
        <p:spPr>
          <a:xfrm>
            <a:off x="8131176" y="2237985"/>
            <a:ext cx="3037416" cy="388986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907423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E04F9-706E-0F42-A73F-E24C778E7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and Sub Objectives</a:t>
            </a:r>
            <a:endParaRPr lang="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605C6-AE8C-934D-A10E-BC1E4622E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+mj-lt"/>
                <a:cs typeface="Arial" panose="020B0604020202020204" pitchFamily="34" charset="0"/>
              </a:rPr>
              <a:t>Specific Objectives</a:t>
            </a:r>
          </a:p>
          <a:p>
            <a:pPr lvl="1" algn="just"/>
            <a:r>
              <a:rPr lang="en-US" dirty="0">
                <a:latin typeface="+mj-lt"/>
                <a:cs typeface="Arial" panose="020B0604020202020204" pitchFamily="34" charset="0"/>
              </a:rPr>
              <a:t>Manage the communication between the blood bank and the donors in accordance with their requirements.</a:t>
            </a:r>
          </a:p>
          <a:p>
            <a:pPr algn="just"/>
            <a:r>
              <a:rPr lang="en-US" dirty="0">
                <a:latin typeface="+mj-lt"/>
                <a:cs typeface="Arial" panose="020B0604020202020204" pitchFamily="34" charset="0"/>
              </a:rPr>
              <a:t>Sub Objectives</a:t>
            </a:r>
          </a:p>
          <a:p>
            <a:pPr lvl="1" algn="just"/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Provide an individualized QR code</a:t>
            </a:r>
          </a:p>
          <a:p>
            <a:pPr lvl="1" algn="just"/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Provide an online passbook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/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Send notifications to the registered eligible donors, by using google map</a:t>
            </a:r>
          </a:p>
          <a:p>
            <a:pPr lvl="1" algn="just"/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Send reminders to the chronic blood donors</a:t>
            </a:r>
            <a:endParaRPr lang="en-US" dirty="0">
              <a:latin typeface="+mj-lt"/>
              <a:cs typeface="Arial" panose="020B0604020202020204" pitchFamily="34" charset="0"/>
            </a:endParaRPr>
          </a:p>
          <a:p>
            <a:pPr lvl="2" algn="just"/>
            <a:endParaRPr lang="en-US" sz="2800" dirty="0">
              <a:latin typeface="+mj-lt"/>
              <a:cs typeface="Arial" panose="020B0604020202020204" pitchFamily="34" charset="0"/>
            </a:endParaRPr>
          </a:p>
          <a:p>
            <a:pPr lvl="2" algn="just"/>
            <a:endParaRPr lang="en-US" dirty="0">
              <a:latin typeface="+mj-lt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EAD02A-81B8-4849-90FF-C3192C4AD3AD}"/>
              </a:ext>
            </a:extLst>
          </p:cNvPr>
          <p:cNvSpPr/>
          <p:nvPr/>
        </p:nvSpPr>
        <p:spPr>
          <a:xfrm>
            <a:off x="2667000" y="650706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IT18212150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T.D. BALASOORIYA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9FB24E-4077-4250-9276-6763BB1C30F2}"/>
              </a:ext>
            </a:extLst>
          </p:cNvPr>
          <p:cNvSpPr/>
          <p:nvPr/>
        </p:nvSpPr>
        <p:spPr>
          <a:xfrm>
            <a:off x="2895600" y="644645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IT19115108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Malkanthi.P.L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6A33FE-A358-48E4-91B8-C74B0D5067A9}"/>
              </a:ext>
            </a:extLst>
          </p:cNvPr>
          <p:cNvSpPr/>
          <p:nvPr/>
        </p:nvSpPr>
        <p:spPr>
          <a:xfrm>
            <a:off x="6144684" y="6476755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2022_311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7660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54792-7952-46F5-A524-88D177036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Research Methodology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D3FE52-2CD2-1143-94BE-1C51FDEC2D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3A33FD-5A15-487B-A43E-28DC4C62B447}"/>
              </a:ext>
            </a:extLst>
          </p:cNvPr>
          <p:cNvSpPr/>
          <p:nvPr/>
        </p:nvSpPr>
        <p:spPr>
          <a:xfrm>
            <a:off x="2667000" y="650706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IT18212150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T.D. BALASOORIYA</a:t>
            </a:r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471F60-F77F-4077-8DCE-F955EDD99279}"/>
              </a:ext>
            </a:extLst>
          </p:cNvPr>
          <p:cNvSpPr/>
          <p:nvPr/>
        </p:nvSpPr>
        <p:spPr>
          <a:xfrm>
            <a:off x="2895600" y="644645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IT19115108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Malkanthi.P.L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BAD70B-DA53-4B3A-9749-E8F58B3B60F2}"/>
              </a:ext>
            </a:extLst>
          </p:cNvPr>
          <p:cNvSpPr/>
          <p:nvPr/>
        </p:nvSpPr>
        <p:spPr>
          <a:xfrm>
            <a:off x="6144684" y="6476755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2022_311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BD3637-9FE4-4AB6-937E-1CE750148F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1140527"/>
            <a:ext cx="3680048" cy="36800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903975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Diagram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9A7CF8-C6AC-4217-A0C3-5D497B656FA7}"/>
              </a:ext>
            </a:extLst>
          </p:cNvPr>
          <p:cNvSpPr/>
          <p:nvPr/>
        </p:nvSpPr>
        <p:spPr>
          <a:xfrm>
            <a:off x="2667000" y="650706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IT18212150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T.D. BALASOORIYA</a:t>
            </a:r>
            <a:r>
              <a:rPr lang="en-US" dirty="0"/>
              <a:t>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2E92DC3-971B-414B-A744-4F6F05BF2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781800" cy="51816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78D1837-F70E-41B0-A425-3DB958C407D6}"/>
              </a:ext>
            </a:extLst>
          </p:cNvPr>
          <p:cNvSpPr/>
          <p:nvPr/>
        </p:nvSpPr>
        <p:spPr>
          <a:xfrm>
            <a:off x="2895600" y="644645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IT19115108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Malkanthi.P.L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04B416-2654-4771-A79D-FDCAEE8C227E}"/>
              </a:ext>
            </a:extLst>
          </p:cNvPr>
          <p:cNvSpPr/>
          <p:nvPr/>
        </p:nvSpPr>
        <p:spPr>
          <a:xfrm>
            <a:off x="6144684" y="6476755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2022_311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413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A047E-957D-1444-AFC9-CC94AEA7A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Overall System Diagram</a:t>
            </a:r>
            <a:endParaRPr lang="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C64AF19-6554-4311-9F02-BD9EBBBA2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910" y="1143000"/>
            <a:ext cx="6159779" cy="5181600"/>
          </a:xfrm>
        </p:spPr>
      </p:pic>
    </p:spTree>
    <p:extLst>
      <p:ext uri="{BB962C8B-B14F-4D97-AF65-F5344CB8AC3E}">
        <p14:creationId xmlns:p14="http://schemas.microsoft.com/office/powerpoint/2010/main" val="31095244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E4F3C-A06E-844E-8FF9-555BEB13B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obe Devanagari"/>
              </a:rPr>
              <a:t>Technologies</a:t>
            </a:r>
            <a:endParaRPr lang="" dirty="0">
              <a:latin typeface="Adobe Devanaga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7B1E4-A188-B944-A6AC-500CB605A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Programming Language</a:t>
            </a:r>
          </a:p>
          <a:p>
            <a:pPr lvl="1"/>
            <a:r>
              <a:rPr lang="en-US" dirty="0">
                <a:latin typeface="+mj-lt"/>
              </a:rPr>
              <a:t>Python, JavaScript</a:t>
            </a:r>
          </a:p>
          <a:p>
            <a:pPr lvl="2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Libraries</a:t>
            </a:r>
          </a:p>
          <a:p>
            <a:pPr lvl="1"/>
            <a:r>
              <a:rPr lang="en-US" dirty="0">
                <a:latin typeface="+mj-lt"/>
              </a:rPr>
              <a:t>Firebase</a:t>
            </a:r>
          </a:p>
          <a:p>
            <a:pPr lvl="2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Technology</a:t>
            </a:r>
          </a:p>
          <a:p>
            <a:pPr lvl="1"/>
            <a:r>
              <a:rPr lang="en-US" dirty="0">
                <a:latin typeface="+mj-lt"/>
              </a:rPr>
              <a:t>Image Processing</a:t>
            </a:r>
          </a:p>
          <a:p>
            <a:pPr lvl="1"/>
            <a:r>
              <a:rPr lang="en-US" dirty="0">
                <a:latin typeface="+mj-lt"/>
              </a:rPr>
              <a:t>K mean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F00015-C42E-4D83-B02A-9958A9F697EA}"/>
              </a:ext>
            </a:extLst>
          </p:cNvPr>
          <p:cNvSpPr/>
          <p:nvPr/>
        </p:nvSpPr>
        <p:spPr>
          <a:xfrm>
            <a:off x="2667000" y="650706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IT18212150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T.D. BALASOORIYA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B493C-5697-4AD7-8899-473ECCA642C1}"/>
              </a:ext>
            </a:extLst>
          </p:cNvPr>
          <p:cNvSpPr/>
          <p:nvPr/>
        </p:nvSpPr>
        <p:spPr>
          <a:xfrm>
            <a:off x="2895600" y="644645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IT19115108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Malkanthi.P.L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BEB130-E542-4869-B414-89E76457FB16}"/>
              </a:ext>
            </a:extLst>
          </p:cNvPr>
          <p:cNvSpPr/>
          <p:nvPr/>
        </p:nvSpPr>
        <p:spPr>
          <a:xfrm>
            <a:off x="6144684" y="6476755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2022_311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E6EC2E-C175-4352-985F-98B986B4C8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617" y="3888087"/>
            <a:ext cx="3928533" cy="2209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811130-C40E-44D9-903A-1E1FCEE7B2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144924"/>
            <a:ext cx="51054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2304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38EC5-0173-AF49-B108-B88EE64C6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dobe Devanagari"/>
              </a:rPr>
              <a:t>Requirements</a:t>
            </a:r>
            <a:endParaRPr lang="" dirty="0">
              <a:latin typeface="Adobe Devanaga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377EC-3936-9C40-B4C0-CEF56156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User Requirements</a:t>
            </a:r>
          </a:p>
          <a:p>
            <a:pPr lvl="1"/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Should track the eligible donors via using google map when in blood emergency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 to be able to access the Passbook by using the QR code and update the information correctly</a:t>
            </a:r>
            <a:endParaRPr lang="en-US" sz="2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Should send reminders to chronic donors every 4months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System requirements (For implementation) </a:t>
            </a:r>
          </a:p>
          <a:p>
            <a:pPr lvl="1"/>
            <a:r>
              <a:rPr lang="en-US" sz="2400" dirty="0">
                <a:latin typeface="+mj-lt"/>
              </a:rPr>
              <a:t>4GB or greater memory.</a:t>
            </a:r>
          </a:p>
          <a:p>
            <a:pPr lvl="1"/>
            <a:endParaRPr lang="en-US" dirty="0">
              <a:latin typeface="+mj-lt"/>
            </a:endParaRPr>
          </a:p>
          <a:p>
            <a:pPr marL="0" indent="0">
              <a:buNone/>
            </a:pPr>
            <a:endParaRPr lang="" sz="2400" dirty="0"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37806E-BC1F-4721-9F97-745BB4427D95}"/>
              </a:ext>
            </a:extLst>
          </p:cNvPr>
          <p:cNvSpPr/>
          <p:nvPr/>
        </p:nvSpPr>
        <p:spPr>
          <a:xfrm>
            <a:off x="2667000" y="650706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IT18212150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T.D. BALASOORIYA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43A3E7-C946-4102-A135-00755A98B387}"/>
              </a:ext>
            </a:extLst>
          </p:cNvPr>
          <p:cNvSpPr/>
          <p:nvPr/>
        </p:nvSpPr>
        <p:spPr>
          <a:xfrm>
            <a:off x="2895600" y="644645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IT19115108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Malkanthi.P.L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EEC661-DBB0-4AA3-8649-0CAA946FC817}"/>
              </a:ext>
            </a:extLst>
          </p:cNvPr>
          <p:cNvSpPr/>
          <p:nvPr/>
        </p:nvSpPr>
        <p:spPr>
          <a:xfrm>
            <a:off x="6144684" y="6476755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2022_311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5939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855C5F4-4EEE-480B-822A-264802E15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Adobe Devanagari"/>
              </a:rPr>
              <a:t>Requirements Cont’d</a:t>
            </a:r>
            <a:endParaRPr lang="" dirty="0">
              <a:latin typeface="Adobe Devanagar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2CFBC2F-AF0B-4AEF-84EA-64F98D249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43000"/>
            <a:ext cx="11684000" cy="5181600"/>
          </a:xfrm>
        </p:spPr>
        <p:txBody>
          <a:bodyPr>
            <a:normAutofit fontScale="85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Software Specific Requirements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Functional</a:t>
            </a:r>
          </a:p>
          <a:p>
            <a:pPr lvl="3">
              <a:buFont typeface="Wingdings" panose="05000000000000000000" pitchFamily="2" charset="2"/>
              <a:buChar char="Ø"/>
              <a:defRPr/>
            </a:pPr>
            <a:r>
              <a:rPr lang="en-US" sz="2800" dirty="0">
                <a:latin typeface="+mj-lt"/>
              </a:rPr>
              <a:t>Login</a:t>
            </a:r>
          </a:p>
          <a:p>
            <a:pPr lvl="3">
              <a:buFont typeface="Wingdings" panose="05000000000000000000" pitchFamily="2" charset="2"/>
              <a:buChar char="Ø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Registration</a:t>
            </a:r>
          </a:p>
          <a:p>
            <a:pPr lvl="3">
              <a:buFont typeface="Wingdings" panose="05000000000000000000" pitchFamily="2" charset="2"/>
              <a:buChar char="Ø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Filtering the eligible donors when in emergency incident</a:t>
            </a:r>
          </a:p>
          <a:p>
            <a:pPr lvl="3">
              <a:buFont typeface="Wingdings" panose="05000000000000000000" pitchFamily="2" charset="2"/>
              <a:buChar char="Ø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Send messages to eligible donors, tracking the google map</a:t>
            </a:r>
          </a:p>
          <a:p>
            <a:pPr lvl="3">
              <a:buFont typeface="Wingdings" panose="05000000000000000000" pitchFamily="2" charset="2"/>
              <a:buChar char="Ø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Come up with QR code for each of registered donor</a:t>
            </a:r>
          </a:p>
          <a:p>
            <a:pPr lvl="3">
              <a:buFont typeface="Wingdings" panose="05000000000000000000" pitchFamily="2" charset="2"/>
              <a:buChar char="Ø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Every 4 months, send reminder to chronic blood donors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Non functional </a:t>
            </a:r>
          </a:p>
          <a:p>
            <a:pPr lvl="3">
              <a:buFont typeface="Wingdings" panose="05000000000000000000" pitchFamily="2" charset="2"/>
              <a:buChar char="Ø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Availability</a:t>
            </a:r>
          </a:p>
          <a:p>
            <a:pPr lvl="3">
              <a:buFont typeface="Wingdings" panose="05000000000000000000" pitchFamily="2" charset="2"/>
              <a:buChar char="Ø"/>
              <a:defRPr/>
            </a:pPr>
            <a:r>
              <a:rPr lang="en-US" sz="2800" dirty="0">
                <a:latin typeface="+mj-lt"/>
              </a:rPr>
              <a:t>Security &amp; Privacy</a:t>
            </a:r>
          </a:p>
          <a:p>
            <a:pPr lvl="3">
              <a:buFont typeface="Wingdings" panose="05000000000000000000" pitchFamily="2" charset="2"/>
              <a:buChar char="Ø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Performance</a:t>
            </a:r>
          </a:p>
          <a:p>
            <a:pPr lvl="3">
              <a:buFont typeface="Arial" pitchFamily="34" charset="0"/>
              <a:buChar char="•"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lvl="3">
              <a:buFont typeface="Arial" pitchFamily="34" charset="0"/>
              <a:buChar char="•"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endParaRPr lang="" sz="2400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7FA60D-51F2-440A-B625-C131D8F45D0C}"/>
              </a:ext>
            </a:extLst>
          </p:cNvPr>
          <p:cNvSpPr/>
          <p:nvPr/>
        </p:nvSpPr>
        <p:spPr>
          <a:xfrm>
            <a:off x="2667000" y="650706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IT18212150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T.D. BALASOORIYA</a:t>
            </a:r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3827A6-DEBE-4AF0-8D4C-5B4678A587FF}"/>
              </a:ext>
            </a:extLst>
          </p:cNvPr>
          <p:cNvSpPr/>
          <p:nvPr/>
        </p:nvSpPr>
        <p:spPr>
          <a:xfrm>
            <a:off x="2895600" y="644645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IT19115108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Malkanthi.P.L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24885B-2CFA-40B7-8AA2-C8616A8C0AB6}"/>
              </a:ext>
            </a:extLst>
          </p:cNvPr>
          <p:cNvSpPr/>
          <p:nvPr/>
        </p:nvSpPr>
        <p:spPr>
          <a:xfrm>
            <a:off x="6144684" y="6476755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2022_311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114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1F3BC-07A9-ED42-8E32-51A56E08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Work Breakdown Structure</a:t>
            </a:r>
            <a:endParaRPr lang="" dirty="0"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CDFB4E-D544-41E3-A8ED-681F1E83876F}"/>
              </a:ext>
            </a:extLst>
          </p:cNvPr>
          <p:cNvSpPr/>
          <p:nvPr/>
        </p:nvSpPr>
        <p:spPr>
          <a:xfrm>
            <a:off x="2667000" y="650706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IT18212150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T.D. BALASOORIYA</a:t>
            </a:r>
            <a:r>
              <a:rPr lang="en-US" dirty="0"/>
              <a:t>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70CB1A-E13B-4A02-9777-A6A9E6F2B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A4A6A0-648C-443A-A6C3-0E82D9444A75}"/>
              </a:ext>
            </a:extLst>
          </p:cNvPr>
          <p:cNvSpPr/>
          <p:nvPr/>
        </p:nvSpPr>
        <p:spPr>
          <a:xfrm>
            <a:off x="2895600" y="644645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IT19115108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Malkanthi.P.L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87896F-1E06-4FFF-AEBF-2C0B808C8024}"/>
              </a:ext>
            </a:extLst>
          </p:cNvPr>
          <p:cNvSpPr/>
          <p:nvPr/>
        </p:nvSpPr>
        <p:spPr>
          <a:xfrm>
            <a:off x="6144684" y="6476755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2022_311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005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B1AB607-2666-4DBD-88D4-96C8B2A21BC9}"/>
              </a:ext>
            </a:extLst>
          </p:cNvPr>
          <p:cNvSpPr txBox="1"/>
          <p:nvPr/>
        </p:nvSpPr>
        <p:spPr>
          <a:xfrm>
            <a:off x="990600" y="2819400"/>
            <a:ext cx="655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40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Devanagari" pitchFamily="18" charset="0"/>
                <a:ea typeface="+mj-ea"/>
              </a:rPr>
              <a:t>Supportive information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C1A5A6-5DF4-418A-BA89-B8B20F2878B7}"/>
              </a:ext>
            </a:extLst>
          </p:cNvPr>
          <p:cNvSpPr/>
          <p:nvPr/>
        </p:nvSpPr>
        <p:spPr>
          <a:xfrm>
            <a:off x="2667000" y="650706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IT18212150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T.D. BALASOORIYA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4D9A42-D3E2-4401-9A72-8891BFEF0158}"/>
              </a:ext>
            </a:extLst>
          </p:cNvPr>
          <p:cNvSpPr/>
          <p:nvPr/>
        </p:nvSpPr>
        <p:spPr>
          <a:xfrm>
            <a:off x="2895600" y="644645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IT19115108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Malkanthi.P.L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4561F-64EE-4D91-8E99-C2F6659147A7}"/>
              </a:ext>
            </a:extLst>
          </p:cNvPr>
          <p:cNvSpPr/>
          <p:nvPr/>
        </p:nvSpPr>
        <p:spPr>
          <a:xfrm>
            <a:off x="6144684" y="6476755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2022_311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1388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D877D-B4BF-4317-83A6-E92D1DA2E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Commercialization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239D6-0106-41D3-A818-86719CDE7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+mj-lt"/>
                <a:cs typeface="Arial" panose="020B0604020202020204" pitchFamily="34" charset="0"/>
              </a:rPr>
              <a:t>User benefits</a:t>
            </a:r>
          </a:p>
          <a:p>
            <a:pPr lvl="1" algn="just"/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case of an emergency, the connection between Donor and Blood Bank can be successfully maintained through the Blood Donation Application</a:t>
            </a:r>
            <a:endParaRPr lang="en-US" sz="2400" dirty="0">
              <a:effectLst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 algn="just"/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is possible to maintain the information in the passbook properly using the code</a:t>
            </a:r>
          </a:p>
          <a:p>
            <a:pPr lvl="1" algn="just"/>
            <a:endParaRPr lang="en-US" dirty="0">
              <a:latin typeface="+mj-lt"/>
              <a:cs typeface="Arial" panose="020B0604020202020204" pitchFamily="34" charset="0"/>
            </a:endParaRPr>
          </a:p>
          <a:p>
            <a:pPr lvl="2" algn="just"/>
            <a:endParaRPr lang="en-US" dirty="0">
              <a:latin typeface="+mj-lt"/>
              <a:cs typeface="Arial" panose="020B0604020202020204" pitchFamily="34" charset="0"/>
            </a:endParaRPr>
          </a:p>
          <a:p>
            <a:pPr algn="just"/>
            <a:r>
              <a:rPr lang="en-US" dirty="0">
                <a:latin typeface="+mj-lt"/>
                <a:cs typeface="Arial" panose="020B0604020202020204" pitchFamily="34" charset="0"/>
              </a:rPr>
              <a:t>In the industries</a:t>
            </a:r>
          </a:p>
          <a:p>
            <a:pPr lvl="1"/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supports people in saving time and increasing productivity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012B63-AF61-43AD-8554-009A359C96C1}"/>
              </a:ext>
            </a:extLst>
          </p:cNvPr>
          <p:cNvSpPr/>
          <p:nvPr/>
        </p:nvSpPr>
        <p:spPr>
          <a:xfrm>
            <a:off x="2667000" y="650706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IT18212150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T.D. BALASOORIYA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E65BDD-F028-46AE-80D2-B9613F4F9BA8}"/>
              </a:ext>
            </a:extLst>
          </p:cNvPr>
          <p:cNvSpPr/>
          <p:nvPr/>
        </p:nvSpPr>
        <p:spPr>
          <a:xfrm>
            <a:off x="2895600" y="644645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IT19115108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Malkanthi.P.L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101685-1BB5-4321-91FC-2FEAB0FC58E0}"/>
              </a:ext>
            </a:extLst>
          </p:cNvPr>
          <p:cNvSpPr/>
          <p:nvPr/>
        </p:nvSpPr>
        <p:spPr>
          <a:xfrm>
            <a:off x="6144684" y="6476755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2022_311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0929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25A2-0ABA-476F-93A9-CAE8E1CC4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3D551-122C-4719-815B-4B734524E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sz="1600" dirty="0"/>
          </a:p>
          <a:p>
            <a:pPr marL="0" indent="0" algn="just">
              <a:buNone/>
            </a:pPr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4842F8-434D-4794-BDD0-32B0E66EEFD3}"/>
              </a:ext>
            </a:extLst>
          </p:cNvPr>
          <p:cNvSpPr/>
          <p:nvPr/>
        </p:nvSpPr>
        <p:spPr>
          <a:xfrm>
            <a:off x="2667000" y="650706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IT18212150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T.D. BALASOORIYA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F58EE4-E9E1-48E1-91C4-68290E2446F3}"/>
              </a:ext>
            </a:extLst>
          </p:cNvPr>
          <p:cNvSpPr/>
          <p:nvPr/>
        </p:nvSpPr>
        <p:spPr>
          <a:xfrm>
            <a:off x="2895600" y="644645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IT19115108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Malkanthi.P.L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DC11FD-F55E-47D0-A674-BEACF64053EB}"/>
              </a:ext>
            </a:extLst>
          </p:cNvPr>
          <p:cNvSpPr/>
          <p:nvPr/>
        </p:nvSpPr>
        <p:spPr>
          <a:xfrm>
            <a:off x="6144684" y="6476755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2022_311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A0708F-8E42-4FB4-B812-AFAAC033456D}"/>
              </a:ext>
            </a:extLst>
          </p:cNvPr>
          <p:cNvSpPr txBox="1"/>
          <p:nvPr/>
        </p:nvSpPr>
        <p:spPr>
          <a:xfrm>
            <a:off x="533400" y="1447800"/>
            <a:ext cx="11201400" cy="3743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0" marR="0" indent="-4064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[1]	S. N.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Diba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“Blood Donation Application with Implementation of Machine Learning,” no. April, 2018.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6400" marR="0" indent="-4064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[2]	L.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Sardi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Idri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and J. L. Fernández-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Alemán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“Gamified mobile blood donation applications,”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Lect. Notes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Comput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Sci. (including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Subser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Lect. Notes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Artif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Intell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Lect. Notes Bioinformatics)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vol. 10208 LNCS, pp. 165–176, 2017,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10.1007/978-3-319-56148-6_14.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6400" marR="0" indent="-4064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[3]	A. A.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Batis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A. Albarrak, “Preferences and features of a blood donation smartphone app: A multicenter mixed-methods study in Riyadh, Saudi Arabia,”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Comput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Methods Programs Biomed.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Updat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vol. 1, no. February, p. 100005, 2021,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10.1016/j.cmpbup.2021.100005.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6400" marR="0" indent="-4064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[4]	S.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Ahdan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S.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Setiawansyah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“Android-Based Geolocation Technology on a Blood Donation System (BDS) Using the Dijkstra Algorithm,”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IJAIT (International J. Appl. Inf. Technol.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vol. 5, no. 01, p. 1, 2021,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10.25124/ijait.v5i01.3317.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7731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2F5E4-D6BA-A940-A724-9C7A0EEAD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 Distribution</a:t>
            </a:r>
            <a:endParaRPr lang="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05CE7F-257A-46E1-8CC3-4947DF134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4377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Budget</a:t>
            </a:r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260E9B9-28C3-4487-9F40-6AB2B5623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188" y="1143000"/>
            <a:ext cx="9517224" cy="5181600"/>
          </a:xfrm>
        </p:spPr>
      </p:pic>
    </p:spTree>
    <p:extLst>
      <p:ext uri="{BB962C8B-B14F-4D97-AF65-F5344CB8AC3E}">
        <p14:creationId xmlns:p14="http://schemas.microsoft.com/office/powerpoint/2010/main" val="41096537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FDC7F9-9CC7-2E40-A1FB-131894F1CB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endParaRPr lang="" sz="6600" b="1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042E633-07F3-1347-A416-7AA524D638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5090160"/>
            <a:ext cx="8534400" cy="1752600"/>
          </a:xfrm>
        </p:spPr>
        <p:txBody>
          <a:bodyPr/>
          <a:lstStyle/>
          <a:p>
            <a:r>
              <a:rPr lang="" b="1" dirty="0">
                <a:solidFill>
                  <a:schemeClr val="tx1"/>
                </a:solidFill>
              </a:rPr>
              <a:t>2022_311</a:t>
            </a:r>
          </a:p>
        </p:txBody>
      </p:sp>
    </p:spTree>
    <p:extLst>
      <p:ext uri="{BB962C8B-B14F-4D97-AF65-F5344CB8AC3E}">
        <p14:creationId xmlns:p14="http://schemas.microsoft.com/office/powerpoint/2010/main" val="557330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13" y="2874963"/>
            <a:ext cx="10363200" cy="1362075"/>
          </a:xfrm>
        </p:spPr>
        <p:txBody>
          <a:bodyPr/>
          <a:lstStyle/>
          <a:p>
            <a:r>
              <a:rPr lang="en-US" dirty="0"/>
              <a:t>IT19121734 | </a:t>
            </a:r>
            <a:r>
              <a:rPr lang="en-US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Iskoola Pota" panose="020B0502040204020203" pitchFamily="34" charset="0"/>
              </a:rPr>
              <a:t>R.M.S. </a:t>
            </a:r>
            <a:r>
              <a:rPr lang="en-US" dirty="0" err="1">
                <a:effectLst/>
                <a:latin typeface="Calibri" panose="020F0502020204030204" pitchFamily="34" charset="0"/>
                <a:ea typeface="MS Mincho" panose="02020609040205080304" pitchFamily="49" charset="-128"/>
                <a:cs typeface="Iskoola Pota" panose="020B0502040204020203" pitchFamily="34" charset="0"/>
              </a:rPr>
              <a:t>Dananjani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4237261"/>
            <a:ext cx="10363200" cy="1500187"/>
          </a:xfrm>
        </p:spPr>
        <p:txBody>
          <a:bodyPr/>
          <a:lstStyle/>
          <a:p>
            <a:r>
              <a:rPr lang="en-US" dirty="0"/>
              <a:t>Specialization in Information Technology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C2ABF0-033A-4E40-8D86-B2A60D5041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-2959"/>
            <a:ext cx="2209800" cy="2743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DFA17B3-8FAE-4A4D-A0DC-623007691938}"/>
              </a:ext>
            </a:extLst>
          </p:cNvPr>
          <p:cNvSpPr/>
          <p:nvPr/>
        </p:nvSpPr>
        <p:spPr>
          <a:xfrm>
            <a:off x="2667000" y="650706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IT19121734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b="1" dirty="0" err="1">
                <a:solidFill>
                  <a:schemeClr val="tx1"/>
                </a:solidFill>
                <a:latin typeface="+mj-lt"/>
              </a:rPr>
              <a:t>R.M.S.Dananjani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2288F7-7B55-4E58-9A48-30C3DE230B34}"/>
              </a:ext>
            </a:extLst>
          </p:cNvPr>
          <p:cNvSpPr/>
          <p:nvPr/>
        </p:nvSpPr>
        <p:spPr>
          <a:xfrm>
            <a:off x="5867400" y="6462314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2022_311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4099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51E3F-F387-D44E-A000-93E28415B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 </a:t>
            </a:r>
            <a:endParaRPr lang="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5490593-4622-4327-8914-5F5B4657E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697D9C-5D55-4ACE-82C3-0E738A926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460107"/>
            <a:ext cx="8153399" cy="484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87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E8883F-180F-41FF-B53F-EF49BD956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DDDC12-7118-784A-B738-06412C8D8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9334" y="3962400"/>
            <a:ext cx="10363200" cy="1500187"/>
          </a:xfrm>
        </p:spPr>
        <p:txBody>
          <a:bodyPr>
            <a:normAutofit/>
          </a:bodyPr>
          <a:lstStyle/>
          <a:p>
            <a:r>
              <a:rPr lang="en-US" sz="3200" b="1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Latha" panose="020B0604020202020204" pitchFamily="34" charset="0"/>
              </a:rPr>
              <a:t>The Prediction Of </a:t>
            </a:r>
            <a:r>
              <a:rPr lang="en-US" sz="3200" b="1" dirty="0">
                <a:latin typeface="Calibri" panose="020F0502020204030204" pitchFamily="34" charset="0"/>
                <a:ea typeface="MS Mincho" panose="02020609040205080304" pitchFamily="49" charset="-128"/>
                <a:cs typeface="Latha" panose="020B0604020202020204" pitchFamily="34" charset="0"/>
              </a:rPr>
              <a:t>B</a:t>
            </a:r>
            <a:r>
              <a:rPr lang="en-US" sz="3200" b="1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Latha" panose="020B0604020202020204" pitchFamily="34" charset="0"/>
              </a:rPr>
              <a:t>lood </a:t>
            </a:r>
            <a:r>
              <a:rPr lang="en-US" sz="3200" b="1" dirty="0">
                <a:latin typeface="Calibri" panose="020F0502020204030204" pitchFamily="34" charset="0"/>
                <a:ea typeface="MS Mincho" panose="02020609040205080304" pitchFamily="49" charset="-128"/>
                <a:cs typeface="Latha" panose="020B0604020202020204" pitchFamily="34" charset="0"/>
              </a:rPr>
              <a:t>F</a:t>
            </a:r>
            <a:r>
              <a:rPr lang="en-US" sz="3200" b="1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Latha" panose="020B0604020202020204" pitchFamily="34" charset="0"/>
              </a:rPr>
              <a:t>or </a:t>
            </a:r>
            <a:r>
              <a:rPr lang="en-US" sz="3200" b="1" dirty="0">
                <a:latin typeface="Calibri" panose="020F0502020204030204" pitchFamily="34" charset="0"/>
                <a:ea typeface="MS Mincho" panose="02020609040205080304" pitchFamily="49" charset="-128"/>
                <a:cs typeface="Latha" panose="020B0604020202020204" pitchFamily="34" charset="0"/>
              </a:rPr>
              <a:t>T</a:t>
            </a:r>
            <a:r>
              <a:rPr lang="en-US" sz="3200" b="1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Latha" panose="020B0604020202020204" pitchFamily="34" charset="0"/>
              </a:rPr>
              <a:t>he </a:t>
            </a:r>
            <a:r>
              <a:rPr lang="en-US" sz="3200" b="1" dirty="0">
                <a:latin typeface="Calibri" panose="020F0502020204030204" pitchFamily="34" charset="0"/>
                <a:ea typeface="MS Mincho" panose="02020609040205080304" pitchFamily="49" charset="-128"/>
                <a:cs typeface="Latha" panose="020B0604020202020204" pitchFamily="34" charset="0"/>
              </a:rPr>
              <a:t>F</a:t>
            </a:r>
            <a:r>
              <a:rPr lang="en-US" sz="3200" b="1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Latha" panose="020B0604020202020204" pitchFamily="34" charset="0"/>
              </a:rPr>
              <a:t>uture </a:t>
            </a:r>
            <a:r>
              <a:rPr lang="en-US" sz="3200" b="1" dirty="0">
                <a:latin typeface="Calibri" panose="020F0502020204030204" pitchFamily="34" charset="0"/>
                <a:ea typeface="MS Mincho" panose="02020609040205080304" pitchFamily="49" charset="-128"/>
                <a:cs typeface="Latha" panose="020B0604020202020204" pitchFamily="34" charset="0"/>
              </a:rPr>
              <a:t>U</a:t>
            </a:r>
            <a:r>
              <a:rPr lang="en-US" sz="3200" b="1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Latha" panose="020B0604020202020204" pitchFamily="34" charset="0"/>
              </a:rPr>
              <a:t>se</a:t>
            </a:r>
            <a:endParaRPr lang="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BAEDB-588A-40E7-AD01-E3E22B6CA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391145"/>
            <a:ext cx="5496026" cy="30905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CF47C5-5063-4114-BC53-8AEC21DCCB3F}"/>
              </a:ext>
            </a:extLst>
          </p:cNvPr>
          <p:cNvSpPr/>
          <p:nvPr/>
        </p:nvSpPr>
        <p:spPr>
          <a:xfrm>
            <a:off x="2667000" y="650706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IT19121734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b="1" dirty="0" err="1">
                <a:solidFill>
                  <a:schemeClr val="tx1"/>
                </a:solidFill>
                <a:latin typeface="+mj-lt"/>
              </a:rPr>
              <a:t>R.M.S.Dananjani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3FC918-2853-4334-9052-BA1283EA61CB}"/>
              </a:ext>
            </a:extLst>
          </p:cNvPr>
          <p:cNvSpPr/>
          <p:nvPr/>
        </p:nvSpPr>
        <p:spPr>
          <a:xfrm>
            <a:off x="5867400" y="6462314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2022_311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283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C650D6-EFDA-7042-AC75-D4F246962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  <a:endParaRPr lang="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1DFEC44-19B7-5245-8766-FE1793182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2" indent="0" algn="just">
              <a:buNone/>
            </a:pPr>
            <a:endParaRPr lang="en-US" sz="2800" dirty="0">
              <a:latin typeface="+mj-lt"/>
              <a:cs typeface="Arial" panose="020B0604020202020204" pitchFamily="34" charset="0"/>
            </a:endParaRPr>
          </a:p>
          <a:p>
            <a:r>
              <a:rPr lang="en-US" sz="2800" dirty="0">
                <a:effectLst/>
                <a:latin typeface="+mj-lt"/>
                <a:ea typeface="MS Mincho" panose="02020609040205080304" pitchFamily="49" charset="-128"/>
                <a:cs typeface="Latha" panose="020B0604020202020204" pitchFamily="34" charset="0"/>
              </a:rPr>
              <a:t>The amount of Blood needed for each Hospital by the Blood bank is predicted by the System.</a:t>
            </a:r>
          </a:p>
          <a:p>
            <a:r>
              <a:rPr lang="en-US" sz="2800" dirty="0">
                <a:effectLst/>
                <a:latin typeface="+mj-lt"/>
                <a:ea typeface="MS Mincho" panose="02020609040205080304" pitchFamily="49" charset="-128"/>
                <a:cs typeface="Latha" panose="020B0604020202020204" pitchFamily="34" charset="0"/>
              </a:rPr>
              <a:t>In which Times, selected Hospitals need more Blood than Regular months</a:t>
            </a:r>
          </a:p>
          <a:p>
            <a:r>
              <a:rPr lang="en-US" sz="2800" dirty="0">
                <a:effectLst/>
                <a:latin typeface="+mj-lt"/>
                <a:ea typeface="MS Mincho" panose="02020609040205080304" pitchFamily="49" charset="-128"/>
                <a:cs typeface="Latha" panose="020B0604020202020204" pitchFamily="34" charset="0"/>
              </a:rPr>
              <a:t>For A selected Hospital, the most and least wanted Blood Groups are predicted</a:t>
            </a:r>
            <a:endParaRPr lang="en-US" sz="2800" dirty="0">
              <a:latin typeface="+mj-lt"/>
            </a:endParaRPr>
          </a:p>
          <a:p>
            <a:pPr algn="just"/>
            <a:endParaRPr lang="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B019E9A1-532A-42DE-A0CC-8C22199394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00"/>
          <a:stretch/>
        </p:blipFill>
        <p:spPr>
          <a:xfrm>
            <a:off x="5105400" y="3810000"/>
            <a:ext cx="4419600" cy="2209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5CC1F9E-DF8C-447E-9A68-77400EBC68FC}"/>
              </a:ext>
            </a:extLst>
          </p:cNvPr>
          <p:cNvSpPr/>
          <p:nvPr/>
        </p:nvSpPr>
        <p:spPr>
          <a:xfrm>
            <a:off x="2667000" y="6507060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IT19121734</a:t>
            </a:r>
            <a:r>
              <a:rPr lang="en-US" b="1" dirty="0">
                <a:solidFill>
                  <a:schemeClr val="tx1"/>
                </a:solidFill>
              </a:rPr>
              <a:t> | </a:t>
            </a:r>
            <a:r>
              <a:rPr lang="en-US" b="1" dirty="0" err="1">
                <a:solidFill>
                  <a:schemeClr val="tx1"/>
                </a:solidFill>
                <a:latin typeface="+mj-lt"/>
              </a:rPr>
              <a:t>R.M.S.Dananjani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A41514-0F8B-429D-93FE-C5D3B7DC4D5E}"/>
              </a:ext>
            </a:extLst>
          </p:cNvPr>
          <p:cNvSpPr/>
          <p:nvPr/>
        </p:nvSpPr>
        <p:spPr>
          <a:xfrm>
            <a:off x="5867400" y="6462314"/>
            <a:ext cx="3505200" cy="334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2022_311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98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50367C1-3D1F-4CA6-9407-155EDD12A7AD}" vid="{F00973CF-5AC2-40C9-B641-F822C8DD6A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5FC9859AF96E64A9727D8D6B570C786" ma:contentTypeVersion="15" ma:contentTypeDescription="Create a new document." ma:contentTypeScope="" ma:versionID="8758a8c0aa0ee5e2449a5e1b11cbea68">
  <xsd:schema xmlns:xsd="http://www.w3.org/2001/XMLSchema" xmlns:xs="http://www.w3.org/2001/XMLSchema" xmlns:p="http://schemas.microsoft.com/office/2006/metadata/properties" xmlns:ns2="db72c12f-87a4-44ab-bbc5-4cc8306b158a" xmlns:ns3="78bd6dbf-34e2-4ad5-a201-56ef37f8caa2" targetNamespace="http://schemas.microsoft.com/office/2006/metadata/properties" ma:root="true" ma:fieldsID="84ed940fd8a359e50ed93e6fbc1e5d56" ns2:_="" ns3:_="">
    <xsd:import namespace="db72c12f-87a4-44ab-bbc5-4cc8306b158a"/>
    <xsd:import namespace="78bd6dbf-34e2-4ad5-a201-56ef37f8caa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bd6dbf-34e2-4ad5-a201-56ef37f8ca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b72c12f-87a4-44ab-bbc5-4cc8306b158a" xsi:nil="true"/>
    <lcf76f155ced4ddcb4097134ff3c332f xmlns="78bd6dbf-34e2-4ad5-a201-56ef37f8caa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E44525F-A693-49F5-85BF-018B372DCF81}"/>
</file>

<file path=customXml/itemProps2.xml><?xml version="1.0" encoding="utf-8"?>
<ds:datastoreItem xmlns:ds="http://schemas.openxmlformats.org/officeDocument/2006/customXml" ds:itemID="{45AEADAF-7C69-40D4-911D-5F89FE0D7D40}"/>
</file>

<file path=customXml/itemProps3.xml><?xml version="1.0" encoding="utf-8"?>
<ds:datastoreItem xmlns:ds="http://schemas.openxmlformats.org/officeDocument/2006/customXml" ds:itemID="{EBD555DA-92E7-445F-9A8A-B2D15EB2976B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1000</TotalTime>
  <Words>2640</Words>
  <Application>Microsoft Office PowerPoint</Application>
  <PresentationFormat>Widescreen</PresentationFormat>
  <Paragraphs>547</Paragraphs>
  <Slides>70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9" baseType="lpstr">
      <vt:lpstr>Adobe Devanagari</vt:lpstr>
      <vt:lpstr>Arial</vt:lpstr>
      <vt:lpstr>Arial Rounded MT Bold</vt:lpstr>
      <vt:lpstr>Calibri</vt:lpstr>
      <vt:lpstr>Cambria</vt:lpstr>
      <vt:lpstr>Symbol</vt:lpstr>
      <vt:lpstr>Times New Roman</vt:lpstr>
      <vt:lpstr>Wingdings</vt:lpstr>
      <vt:lpstr>Office Theme</vt:lpstr>
      <vt:lpstr>Donar Me: An application for Managing Blood and Organ Donation in Sri Lanka</vt:lpstr>
      <vt:lpstr>Overall Project Description</vt:lpstr>
      <vt:lpstr>Introduction</vt:lpstr>
      <vt:lpstr>Research Question</vt:lpstr>
      <vt:lpstr>Objectives</vt:lpstr>
      <vt:lpstr>Overall System Diagram</vt:lpstr>
      <vt:lpstr>IT19121734 | R.M.S. Dananjani</vt:lpstr>
      <vt:lpstr>Introduction</vt:lpstr>
      <vt:lpstr>Background</vt:lpstr>
      <vt:lpstr>Research Gap</vt:lpstr>
      <vt:lpstr>Research Question</vt:lpstr>
      <vt:lpstr>Specific and Sub Objectives</vt:lpstr>
      <vt:lpstr>Research Methodology</vt:lpstr>
      <vt:lpstr>System Diagram </vt:lpstr>
      <vt:lpstr>Technologies</vt:lpstr>
      <vt:lpstr>Requirements</vt:lpstr>
      <vt:lpstr>Requirements contd.. </vt:lpstr>
      <vt:lpstr>Work Breakdown Structure</vt:lpstr>
      <vt:lpstr>Supportive information</vt:lpstr>
      <vt:lpstr>Commercialization</vt:lpstr>
      <vt:lpstr>References</vt:lpstr>
      <vt:lpstr>IT19112992 | B.N.Dullewa</vt:lpstr>
      <vt:lpstr>Introduction</vt:lpstr>
      <vt:lpstr>Background</vt:lpstr>
      <vt:lpstr>Research Gap</vt:lpstr>
      <vt:lpstr>Research Question</vt:lpstr>
      <vt:lpstr>Specific and Sub Objectives</vt:lpstr>
      <vt:lpstr>Research Methodology</vt:lpstr>
      <vt:lpstr>System Diagram </vt:lpstr>
      <vt:lpstr>Technologies</vt:lpstr>
      <vt:lpstr>Requirements</vt:lpstr>
      <vt:lpstr>Requirements contd.. </vt:lpstr>
      <vt:lpstr>Work Breakdown Structure</vt:lpstr>
      <vt:lpstr>Supportive information</vt:lpstr>
      <vt:lpstr>Commercialization</vt:lpstr>
      <vt:lpstr>References</vt:lpstr>
      <vt:lpstr>IT19236438| K.U.R.O.D Bandara</vt:lpstr>
      <vt:lpstr>Introduction</vt:lpstr>
      <vt:lpstr>Background</vt:lpstr>
      <vt:lpstr>Research Gap</vt:lpstr>
      <vt:lpstr>Research Question</vt:lpstr>
      <vt:lpstr>Specific and Sub Objectives</vt:lpstr>
      <vt:lpstr>Research Methodology</vt:lpstr>
      <vt:lpstr>System Diagram </vt:lpstr>
      <vt:lpstr>Technologies</vt:lpstr>
      <vt:lpstr> Requirements</vt:lpstr>
      <vt:lpstr>Requirements contd.. </vt:lpstr>
      <vt:lpstr>Work Breakdown Structure</vt:lpstr>
      <vt:lpstr>Supportive information</vt:lpstr>
      <vt:lpstr>Commercialization</vt:lpstr>
      <vt:lpstr>References</vt:lpstr>
      <vt:lpstr>IT19115108 | Malkanthi.P.L</vt:lpstr>
      <vt:lpstr>Introduction</vt:lpstr>
      <vt:lpstr>Background</vt:lpstr>
      <vt:lpstr>Research Gap</vt:lpstr>
      <vt:lpstr>Research Question</vt:lpstr>
      <vt:lpstr>Specific and Sub Objectives</vt:lpstr>
      <vt:lpstr>Research Methodology</vt:lpstr>
      <vt:lpstr>System Diagram </vt:lpstr>
      <vt:lpstr>Technologies</vt:lpstr>
      <vt:lpstr>Requirements</vt:lpstr>
      <vt:lpstr>Requirements Cont’d</vt:lpstr>
      <vt:lpstr>Work Breakdown Structure</vt:lpstr>
      <vt:lpstr>PowerPoint Presentation</vt:lpstr>
      <vt:lpstr>Commercialization</vt:lpstr>
      <vt:lpstr>References</vt:lpstr>
      <vt:lpstr>Work Distribution</vt:lpstr>
      <vt:lpstr>Budget</vt:lpstr>
      <vt:lpstr>PowerPoint Presentation</vt:lpstr>
      <vt:lpstr>Questions?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Janaka Wijekoon</dc:creator>
  <cp:lastModifiedBy>R.M.S.Dananjani it19121734</cp:lastModifiedBy>
  <cp:revision>151</cp:revision>
  <dcterms:created xsi:type="dcterms:W3CDTF">2020-08-06T13:26:00Z</dcterms:created>
  <dcterms:modified xsi:type="dcterms:W3CDTF">2022-02-02T15:54:52Z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0x010100A5FC9859AF96E64A9727D8D6B570C786</vt:lpwstr>
  </property>
  <property fmtid="{D5CDD505-2E9C-101B-9397-08002B2CF9AE}" pid="3" name="MediaServiceImageTags">
    <vt:lpwstr/>
  </property>
</Properties>
</file>